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60" r:id="rId4"/>
    <p:sldId id="267" r:id="rId5"/>
    <p:sldId id="261" r:id="rId6"/>
    <p:sldId id="263" r:id="rId7"/>
    <p:sldId id="262" r:id="rId8"/>
    <p:sldId id="257" r:id="rId9"/>
    <p:sldId id="259" r:id="rId10"/>
    <p:sldId id="269" r:id="rId11"/>
    <p:sldId id="266" r:id="rId12"/>
    <p:sldId id="264" r:id="rId13"/>
    <p:sldId id="270" r:id="rId14"/>
  </p:sldIdLst>
  <p:sldSz cx="12192000" cy="6858000"/>
  <p:notesSz cx="6799263" cy="99298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4660"/>
  </p:normalViewPr>
  <p:slideViewPr>
    <p:cSldViewPr snapToGrid="0">
      <p:cViewPr varScale="1">
        <p:scale>
          <a:sx n="101" d="100"/>
          <a:sy n="101" d="100"/>
        </p:scale>
        <p:origin x="120" y="4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fr-FR"/>
              <a:t>Modifiez le style du titre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fr-FR"/>
              <a:t>Modifiez le style du titre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1/22/2026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1/22/2026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fr-FR"/>
              <a:t>Modifiez le style du titre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1/22/2026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1/22/2026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1/22/2026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fr-FR"/>
              <a:t>Modifiez le style du titre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1/22/2026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1/22/2026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1/22/2026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1/22/2026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1/22/2026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fr-FR"/>
              <a:t>Modifiez le style du titre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1/22/2026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1/22/2026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1/22/2026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samivel-bonneville.ent.auvergnerhonealpes.fr/" TargetMode="External"/><Relationship Id="rId2" Type="http://schemas.openxmlformats.org/officeDocument/2006/relationships/hyperlink" Target="mailto:ce.0740157u@ac-grenoble.fr"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943DCA5-7F88-492B-A660-DC488AF13F05}"/>
              </a:ext>
            </a:extLst>
          </p:cNvPr>
          <p:cNvSpPr>
            <a:spLocks noGrp="1"/>
          </p:cNvSpPr>
          <p:nvPr>
            <p:ph type="ctrTitle"/>
          </p:nvPr>
        </p:nvSpPr>
        <p:spPr>
          <a:xfrm>
            <a:off x="2312376" y="727746"/>
            <a:ext cx="8915399" cy="1042332"/>
          </a:xfrm>
        </p:spPr>
        <p:txBody>
          <a:bodyPr/>
          <a:lstStyle/>
          <a:p>
            <a:pPr algn="ctr"/>
            <a:r>
              <a:rPr lang="fr-FR" b="1" dirty="0">
                <a:latin typeface="Calibri" panose="020F0502020204030204" pitchFamily="34" charset="0"/>
                <a:cs typeface="Calibri" panose="020F0502020204030204" pitchFamily="34" charset="0"/>
              </a:rPr>
              <a:t>Jeudi 22 janvier 2025</a:t>
            </a:r>
          </a:p>
        </p:txBody>
      </p:sp>
      <p:sp>
        <p:nvSpPr>
          <p:cNvPr id="3" name="Sous-titre 2">
            <a:extLst>
              <a:ext uri="{FF2B5EF4-FFF2-40B4-BE49-F238E27FC236}">
                <a16:creationId xmlns:a16="http://schemas.microsoft.com/office/drawing/2014/main" id="{12AE6F5B-13F7-4091-A835-3F9971355C7C}"/>
              </a:ext>
            </a:extLst>
          </p:cNvPr>
          <p:cNvSpPr>
            <a:spLocks noGrp="1"/>
          </p:cNvSpPr>
          <p:nvPr>
            <p:ph type="subTitle" idx="1"/>
          </p:nvPr>
        </p:nvSpPr>
        <p:spPr>
          <a:xfrm>
            <a:off x="2068463" y="2302717"/>
            <a:ext cx="8915399" cy="1943606"/>
          </a:xfrm>
        </p:spPr>
        <p:txBody>
          <a:bodyPr>
            <a:noAutofit/>
          </a:bodyPr>
          <a:lstStyle/>
          <a:p>
            <a:pPr algn="ctr"/>
            <a:r>
              <a:rPr lang="fr-FR" sz="5400" b="1" dirty="0">
                <a:solidFill>
                  <a:schemeClr val="tx1"/>
                </a:solidFill>
                <a:latin typeface="Calibri" panose="020F0502020204030204" pitchFamily="34" charset="0"/>
                <a:cs typeface="Calibri" panose="020F0502020204030204" pitchFamily="34" charset="0"/>
              </a:rPr>
              <a:t>Accueil des parents des écoles du secteur</a:t>
            </a:r>
          </a:p>
        </p:txBody>
      </p:sp>
      <p:pic>
        <p:nvPicPr>
          <p:cNvPr id="5" name="Image 4">
            <a:extLst>
              <a:ext uri="{FF2B5EF4-FFF2-40B4-BE49-F238E27FC236}">
                <a16:creationId xmlns:a16="http://schemas.microsoft.com/office/drawing/2014/main" id="{1A05086C-4A3D-4C9B-A492-05D89AB77210}"/>
              </a:ext>
            </a:extLst>
          </p:cNvPr>
          <p:cNvPicPr>
            <a:picLocks noChangeAspect="1"/>
          </p:cNvPicPr>
          <p:nvPr/>
        </p:nvPicPr>
        <p:blipFill>
          <a:blip r:embed="rId2"/>
          <a:stretch>
            <a:fillRect/>
          </a:stretch>
        </p:blipFill>
        <p:spPr>
          <a:xfrm>
            <a:off x="1936351" y="4592913"/>
            <a:ext cx="1800000" cy="1800000"/>
          </a:xfrm>
          <a:prstGeom prst="rect">
            <a:avLst/>
          </a:prstGeom>
        </p:spPr>
      </p:pic>
      <p:pic>
        <p:nvPicPr>
          <p:cNvPr id="6" name="Image 5">
            <a:extLst>
              <a:ext uri="{FF2B5EF4-FFF2-40B4-BE49-F238E27FC236}">
                <a16:creationId xmlns:a16="http://schemas.microsoft.com/office/drawing/2014/main" id="{7E14DEBF-E404-4C72-A1A8-4BE0EEDA3FCF}"/>
              </a:ext>
            </a:extLst>
          </p:cNvPr>
          <p:cNvPicPr>
            <a:picLocks noChangeAspect="1"/>
          </p:cNvPicPr>
          <p:nvPr/>
        </p:nvPicPr>
        <p:blipFill>
          <a:blip r:embed="rId3"/>
          <a:stretch>
            <a:fillRect/>
          </a:stretch>
        </p:blipFill>
        <p:spPr>
          <a:xfrm>
            <a:off x="4334771" y="4592913"/>
            <a:ext cx="2435304" cy="1800000"/>
          </a:xfrm>
          <a:prstGeom prst="rect">
            <a:avLst/>
          </a:prstGeom>
        </p:spPr>
      </p:pic>
      <p:pic>
        <p:nvPicPr>
          <p:cNvPr id="7" name="Image 6">
            <a:extLst>
              <a:ext uri="{FF2B5EF4-FFF2-40B4-BE49-F238E27FC236}">
                <a16:creationId xmlns:a16="http://schemas.microsoft.com/office/drawing/2014/main" id="{2E8EBF45-5C3F-4D05-BF21-79FCFAB97575}"/>
              </a:ext>
            </a:extLst>
          </p:cNvPr>
          <p:cNvPicPr>
            <a:picLocks noChangeAspect="1"/>
          </p:cNvPicPr>
          <p:nvPr/>
        </p:nvPicPr>
        <p:blipFill>
          <a:blip r:embed="rId4"/>
          <a:stretch>
            <a:fillRect/>
          </a:stretch>
        </p:blipFill>
        <p:spPr>
          <a:xfrm>
            <a:off x="7156276" y="4592913"/>
            <a:ext cx="3827586" cy="1800000"/>
          </a:xfrm>
          <a:prstGeom prst="rect">
            <a:avLst/>
          </a:prstGeom>
        </p:spPr>
      </p:pic>
    </p:spTree>
    <p:extLst>
      <p:ext uri="{BB962C8B-B14F-4D97-AF65-F5344CB8AC3E}">
        <p14:creationId xmlns:p14="http://schemas.microsoft.com/office/powerpoint/2010/main" val="37455159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65D282B-B055-49ED-A13D-908D3DFD10F9}"/>
              </a:ext>
            </a:extLst>
          </p:cNvPr>
          <p:cNvSpPr/>
          <p:nvPr/>
        </p:nvSpPr>
        <p:spPr>
          <a:xfrm>
            <a:off x="2066795" y="751562"/>
            <a:ext cx="9569884" cy="4708981"/>
          </a:xfrm>
          <a:prstGeom prst="rect">
            <a:avLst/>
          </a:prstGeom>
        </p:spPr>
        <p:txBody>
          <a:bodyPr wrap="square">
            <a:spAutoFit/>
          </a:bodyPr>
          <a:lstStyle/>
          <a:p>
            <a:r>
              <a:rPr lang="fr-FR" sz="2000" u="sng" dirty="0">
                <a:latin typeface="Calibri" panose="020F0502020204030204" pitchFamily="34" charset="0"/>
                <a:cs typeface="Calibri" panose="020F0502020204030204" pitchFamily="34" charset="0"/>
              </a:rPr>
              <a:t>Les évaluations nationales Maths – Français – EPS</a:t>
            </a:r>
          </a:p>
          <a:p>
            <a:endParaRPr lang="fr-FR" sz="2000" u="sng" dirty="0">
              <a:latin typeface="Calibri" panose="020F0502020204030204" pitchFamily="34" charset="0"/>
              <a:cs typeface="Calibri" panose="020F0502020204030204" pitchFamily="34" charset="0"/>
            </a:endParaRPr>
          </a:p>
          <a:p>
            <a:pPr algn="just"/>
            <a:r>
              <a:rPr lang="fr-FR" sz="2000" dirty="0">
                <a:latin typeface="Calibri" panose="020F0502020204030204" pitchFamily="34" charset="0"/>
                <a:cs typeface="Calibri" panose="020F0502020204030204" pitchFamily="34" charset="0"/>
              </a:rPr>
              <a:t>(Les résultats ne sont pas chiffrés mais ils sont transmis aux responsables légaux. Ils servent de référence pour identifier les besoins des élèves dès le début de l’année scolaire)</a:t>
            </a:r>
          </a:p>
          <a:p>
            <a:endParaRPr lang="fr-FR" sz="2000" dirty="0">
              <a:latin typeface="Calibri" panose="020F0502020204030204" pitchFamily="34" charset="0"/>
              <a:cs typeface="Calibri" panose="020F0502020204030204" pitchFamily="34" charset="0"/>
            </a:endParaRPr>
          </a:p>
          <a:p>
            <a:r>
              <a:rPr lang="fr-FR" sz="2000" u="sng" dirty="0">
                <a:latin typeface="Calibri" panose="020F0502020204030204" pitchFamily="34" charset="0"/>
                <a:cs typeface="Calibri" panose="020F0502020204030204" pitchFamily="34" charset="0"/>
              </a:rPr>
              <a:t>Les attestations et les certifications </a:t>
            </a:r>
            <a:r>
              <a:rPr lang="fr-FR" sz="2000" dirty="0">
                <a:latin typeface="Calibri" panose="020F0502020204030204" pitchFamily="34" charset="0"/>
                <a:cs typeface="Calibri" panose="020F0502020204030204" pitchFamily="34" charset="0"/>
              </a:rPr>
              <a:t>: </a:t>
            </a:r>
          </a:p>
          <a:p>
            <a:endParaRPr lang="fr-FR" sz="2000" dirty="0">
              <a:latin typeface="Calibri" panose="020F0502020204030204" pitchFamily="34" charset="0"/>
              <a:cs typeface="Calibri" panose="020F0502020204030204" pitchFamily="34" charset="0"/>
            </a:endParaRPr>
          </a:p>
          <a:p>
            <a:r>
              <a:rPr lang="fr-FR" sz="2000" dirty="0">
                <a:latin typeface="Calibri" panose="020F0502020204030204" pitchFamily="34" charset="0"/>
                <a:cs typeface="Calibri" panose="020F0502020204030204" pitchFamily="34" charset="0"/>
              </a:rPr>
              <a:t>Savoir nager 6° –  Savoir rouler 6° – Savoir skier 5° –   PIX 6° 4° (IA) 3°– EDUCFI 4° – </a:t>
            </a:r>
            <a:r>
              <a:rPr lang="fr-FR" sz="2000" dirty="0" err="1">
                <a:latin typeface="Calibri" panose="020F0502020204030204" pitchFamily="34" charset="0"/>
                <a:cs typeface="Calibri" panose="020F0502020204030204" pitchFamily="34" charset="0"/>
              </a:rPr>
              <a:t>Ev@lang</a:t>
            </a:r>
            <a:r>
              <a:rPr lang="fr-FR" sz="2000" dirty="0">
                <a:latin typeface="Calibri" panose="020F0502020204030204" pitchFamily="34" charset="0"/>
                <a:cs typeface="Calibri" panose="020F0502020204030204" pitchFamily="34" charset="0"/>
              </a:rPr>
              <a:t> 3</a:t>
            </a:r>
            <a:r>
              <a:rPr lang="fr-FR" sz="2000" baseline="30000" dirty="0">
                <a:latin typeface="Calibri" panose="020F0502020204030204" pitchFamily="34" charset="0"/>
                <a:cs typeface="Calibri" panose="020F0502020204030204" pitchFamily="34" charset="0"/>
              </a:rPr>
              <a:t>ème</a:t>
            </a:r>
            <a:r>
              <a:rPr lang="fr-FR" sz="2000" dirty="0">
                <a:latin typeface="Calibri" panose="020F0502020204030204" pitchFamily="34" charset="0"/>
                <a:cs typeface="Calibri" panose="020F0502020204030204" pitchFamily="34" charset="0"/>
              </a:rPr>
              <a:t> - les examens (DNB série générale – DNB Série professionnelle – CFG)</a:t>
            </a:r>
          </a:p>
          <a:p>
            <a:endParaRPr lang="fr-FR" sz="2000" u="sng" dirty="0">
              <a:latin typeface="Calibri" panose="020F0502020204030204" pitchFamily="34" charset="0"/>
              <a:cs typeface="Calibri" panose="020F0502020204030204" pitchFamily="34" charset="0"/>
            </a:endParaRPr>
          </a:p>
          <a:p>
            <a:r>
              <a:rPr lang="fr-FR" sz="2000" u="sng" dirty="0">
                <a:latin typeface="Calibri" panose="020F0502020204030204" pitchFamily="34" charset="0"/>
                <a:cs typeface="Calibri" panose="020F0502020204030204" pitchFamily="34" charset="0"/>
              </a:rPr>
              <a:t>Les Clubs </a:t>
            </a:r>
            <a:r>
              <a:rPr lang="fr-FR" sz="2000" dirty="0">
                <a:latin typeface="Calibri" panose="020F0502020204030204" pitchFamily="34" charset="0"/>
                <a:cs typeface="Calibri" panose="020F0502020204030204" pitchFamily="34" charset="0"/>
              </a:rPr>
              <a:t>: Jardinage – Couture – EDD – Théâtre - Musique – Le foyer des élèves</a:t>
            </a:r>
          </a:p>
          <a:p>
            <a:r>
              <a:rPr lang="fr-FR" sz="2000" dirty="0">
                <a:latin typeface="Calibri" panose="020F0502020204030204" pitchFamily="34" charset="0"/>
                <a:cs typeface="Calibri" panose="020F0502020204030204" pitchFamily="34" charset="0"/>
              </a:rPr>
              <a:t>L’UNSS sur la pause méridienne et le mercredi après-midi</a:t>
            </a:r>
          </a:p>
          <a:p>
            <a:r>
              <a:rPr lang="fr-FR" sz="2000" dirty="0">
                <a:latin typeface="Calibri" panose="020F0502020204030204" pitchFamily="34" charset="0"/>
                <a:cs typeface="Calibri" panose="020F0502020204030204" pitchFamily="34" charset="0"/>
              </a:rPr>
              <a:t>Chorale une fois par semaine</a:t>
            </a:r>
          </a:p>
          <a:p>
            <a:endParaRPr lang="fr-FR" sz="2000" dirty="0">
              <a:latin typeface="Calibri" panose="020F0502020204030204" pitchFamily="34" charset="0"/>
              <a:cs typeface="Calibri" panose="020F0502020204030204" pitchFamily="34" charset="0"/>
            </a:endParaRPr>
          </a:p>
          <a:p>
            <a:r>
              <a:rPr lang="fr-FR" sz="2000" dirty="0">
                <a:latin typeface="Calibri" panose="020F0502020204030204" pitchFamily="34" charset="0"/>
                <a:cs typeface="Calibri" panose="020F0502020204030204" pitchFamily="34" charset="0"/>
              </a:rPr>
              <a:t>Le BAR (Bureau d’aide rapide) sur la pause méridienne</a:t>
            </a:r>
          </a:p>
        </p:txBody>
      </p:sp>
    </p:spTree>
    <p:extLst>
      <p:ext uri="{BB962C8B-B14F-4D97-AF65-F5344CB8AC3E}">
        <p14:creationId xmlns:p14="http://schemas.microsoft.com/office/powerpoint/2010/main" val="2007876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920844E-843F-429D-A77C-E2DEF5E0C085}"/>
              </a:ext>
            </a:extLst>
          </p:cNvPr>
          <p:cNvSpPr txBox="1">
            <a:spLocks/>
          </p:cNvSpPr>
          <p:nvPr/>
        </p:nvSpPr>
        <p:spPr>
          <a:xfrm>
            <a:off x="1916519" y="768159"/>
            <a:ext cx="8911687" cy="77880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fr-FR" b="1" dirty="0">
                <a:latin typeface="Calibri" panose="020F0502020204030204" pitchFamily="34" charset="0"/>
                <a:cs typeface="Calibri" panose="020F0502020204030204" pitchFamily="34" charset="0"/>
              </a:rPr>
              <a:t>Les projets et les valeurs du collège</a:t>
            </a:r>
          </a:p>
        </p:txBody>
      </p:sp>
      <p:sp>
        <p:nvSpPr>
          <p:cNvPr id="3" name="Titre 1">
            <a:extLst>
              <a:ext uri="{FF2B5EF4-FFF2-40B4-BE49-F238E27FC236}">
                <a16:creationId xmlns:a16="http://schemas.microsoft.com/office/drawing/2014/main" id="{C5B28ED1-601D-40AF-8112-8AACA8C287BE}"/>
              </a:ext>
            </a:extLst>
          </p:cNvPr>
          <p:cNvSpPr txBox="1">
            <a:spLocks/>
          </p:cNvSpPr>
          <p:nvPr/>
        </p:nvSpPr>
        <p:spPr>
          <a:xfrm>
            <a:off x="2107794" y="1546964"/>
            <a:ext cx="10084206" cy="3169189"/>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sz="2400" dirty="0">
              <a:latin typeface="Calibri" panose="020F0502020204030204" pitchFamily="34" charset="0"/>
              <a:cs typeface="Calibri" panose="020F0502020204030204" pitchFamily="34" charset="0"/>
            </a:endParaRPr>
          </a:p>
        </p:txBody>
      </p:sp>
      <p:sp>
        <p:nvSpPr>
          <p:cNvPr id="4" name="ZoneTexte 3">
            <a:extLst>
              <a:ext uri="{FF2B5EF4-FFF2-40B4-BE49-F238E27FC236}">
                <a16:creationId xmlns:a16="http://schemas.microsoft.com/office/drawing/2014/main" id="{8E3666AF-170A-482B-95FA-8ABAC3AB61AB}"/>
              </a:ext>
            </a:extLst>
          </p:cNvPr>
          <p:cNvSpPr txBox="1"/>
          <p:nvPr/>
        </p:nvSpPr>
        <p:spPr>
          <a:xfrm>
            <a:off x="1640909" y="1806972"/>
            <a:ext cx="9720198" cy="5324535"/>
          </a:xfrm>
          <a:prstGeom prst="rect">
            <a:avLst/>
          </a:prstGeom>
          <a:noFill/>
        </p:spPr>
        <p:txBody>
          <a:bodyPr wrap="square" rtlCol="0">
            <a:spAutoFit/>
          </a:bodyPr>
          <a:lstStyle/>
          <a:p>
            <a:r>
              <a:rPr lang="fr-FR" sz="2000" b="1" i="1" dirty="0">
                <a:latin typeface="Calibri" panose="020F0502020204030204" pitchFamily="34" charset="0"/>
                <a:cs typeface="Calibri" panose="020F0502020204030204" pitchFamily="34" charset="0"/>
              </a:rPr>
              <a:t>	</a:t>
            </a:r>
            <a:r>
              <a:rPr lang="fr-FR" sz="2000" b="1" i="1" u="sng" dirty="0">
                <a:latin typeface="Calibri" panose="020F0502020204030204" pitchFamily="34" charset="0"/>
                <a:cs typeface="Calibri" panose="020F0502020204030204" pitchFamily="34" charset="0"/>
              </a:rPr>
              <a:t>On s’engage : </a:t>
            </a:r>
          </a:p>
          <a:p>
            <a:endParaRPr lang="fr-FR" sz="2000" b="1" i="1" u="sng" dirty="0">
              <a:latin typeface="Calibri" panose="020F0502020204030204" pitchFamily="34" charset="0"/>
              <a:cs typeface="Calibri" panose="020F0502020204030204" pitchFamily="34" charset="0"/>
            </a:endParaRPr>
          </a:p>
          <a:p>
            <a:pPr marL="342900" indent="-342900">
              <a:buFontTx/>
              <a:buChar char="-"/>
            </a:pPr>
            <a:r>
              <a:rPr lang="fr-FR" sz="2000" dirty="0">
                <a:latin typeface="Calibri" panose="020F0502020204030204" pitchFamily="34" charset="0"/>
                <a:cs typeface="Calibri" panose="020F0502020204030204" pitchFamily="34" charset="0"/>
              </a:rPr>
              <a:t>Un enseignement explicite, efficace et équitable</a:t>
            </a:r>
          </a:p>
          <a:p>
            <a:pPr marL="342900" indent="-342900">
              <a:buFontTx/>
              <a:buChar char="-"/>
            </a:pPr>
            <a:r>
              <a:rPr lang="fr-FR" sz="2000" dirty="0">
                <a:latin typeface="Calibri" panose="020F0502020204030204" pitchFamily="34" charset="0"/>
                <a:cs typeface="Calibri" panose="020F0502020204030204" pitchFamily="34" charset="0"/>
              </a:rPr>
              <a:t>Un collège inclusif </a:t>
            </a:r>
          </a:p>
          <a:p>
            <a:pPr marL="342900" indent="-342900">
              <a:buFontTx/>
              <a:buChar char="-"/>
            </a:pPr>
            <a:r>
              <a:rPr lang="fr-FR" sz="2000" dirty="0">
                <a:latin typeface="Calibri" panose="020F0502020204030204" pitchFamily="34" charset="0"/>
                <a:cs typeface="Calibri" panose="020F0502020204030204" pitchFamily="34" charset="0"/>
              </a:rPr>
              <a:t>Un collège qui promeut la dignité et le respect de chacun</a:t>
            </a:r>
          </a:p>
          <a:p>
            <a:pPr marL="342900" indent="-342900">
              <a:buFontTx/>
              <a:buChar char="-"/>
            </a:pPr>
            <a:r>
              <a:rPr lang="fr-FR" sz="2000" dirty="0">
                <a:latin typeface="Calibri" panose="020F0502020204030204" pitchFamily="34" charset="0"/>
                <a:cs typeface="Calibri" panose="020F0502020204030204" pitchFamily="34" charset="0"/>
              </a:rPr>
              <a:t>Un collège public qui accueille tous les élèves au nom des principes républicains de Liberté, d’égalité, de fraternité et de laïcité</a:t>
            </a:r>
          </a:p>
          <a:p>
            <a:pPr marL="342900" indent="-342900">
              <a:buFontTx/>
              <a:buChar char="-"/>
            </a:pPr>
            <a:r>
              <a:rPr lang="fr-FR" sz="2000" dirty="0">
                <a:latin typeface="Calibri" panose="020F0502020204030204" pitchFamily="34" charset="0"/>
                <a:cs typeface="Calibri" panose="020F0502020204030204" pitchFamily="34" charset="0"/>
              </a:rPr>
              <a:t>Un collège ou chacun prend soin des autres (Programme </a:t>
            </a:r>
            <a:r>
              <a:rPr lang="fr-FR" sz="2000" dirty="0" err="1">
                <a:latin typeface="Calibri" panose="020F0502020204030204" pitchFamily="34" charset="0"/>
                <a:cs typeface="Calibri" panose="020F0502020204030204" pitchFamily="34" charset="0"/>
              </a:rPr>
              <a:t>pHARe</a:t>
            </a:r>
            <a:r>
              <a:rPr lang="fr-FR" sz="2000" dirty="0">
                <a:latin typeface="Calibri" panose="020F0502020204030204" pitchFamily="34" charset="0"/>
                <a:cs typeface="Calibri" panose="020F0502020204030204" pitchFamily="34" charset="0"/>
              </a:rPr>
              <a:t> – Projet Santé mentale)</a:t>
            </a:r>
          </a:p>
          <a:p>
            <a:pPr marL="342900" indent="-342900">
              <a:buFontTx/>
              <a:buChar char="-"/>
            </a:pPr>
            <a:endParaRPr lang="fr-FR" sz="2000" dirty="0">
              <a:latin typeface="Calibri" panose="020F0502020204030204" pitchFamily="34" charset="0"/>
              <a:cs typeface="Calibri" panose="020F0502020204030204" pitchFamily="34" charset="0"/>
            </a:endParaRPr>
          </a:p>
          <a:p>
            <a:pPr marL="342900" indent="-342900">
              <a:buFontTx/>
              <a:buChar char="-"/>
            </a:pPr>
            <a:r>
              <a:rPr lang="fr-FR" sz="2000" dirty="0">
                <a:latin typeface="Calibri" panose="020F0502020204030204" pitchFamily="34" charset="0"/>
                <a:cs typeface="Calibri" panose="020F0502020204030204" pitchFamily="34" charset="0"/>
              </a:rPr>
              <a:t>-&gt; Un collège qui a à cœur d’amener chaque élève au meilleur de lui-même avec un accompagnement exigeant et bienveillant dans le respect de la différence et de la personnalité de chaque enfant</a:t>
            </a:r>
          </a:p>
          <a:p>
            <a:pPr marL="342900" indent="-342900">
              <a:buFontTx/>
              <a:buChar char="-"/>
            </a:pPr>
            <a:endParaRPr lang="fr-FR" sz="2000" dirty="0">
              <a:latin typeface="Calibri" panose="020F0502020204030204" pitchFamily="34" charset="0"/>
              <a:cs typeface="Calibri" panose="020F0502020204030204" pitchFamily="34" charset="0"/>
            </a:endParaRPr>
          </a:p>
          <a:p>
            <a:pPr marL="342900" indent="-342900">
              <a:buFontTx/>
              <a:buChar char="-"/>
            </a:pPr>
            <a:endParaRPr lang="fr-FR" sz="2000" dirty="0">
              <a:latin typeface="Calibri" panose="020F0502020204030204" pitchFamily="34" charset="0"/>
              <a:cs typeface="Calibri" panose="020F0502020204030204" pitchFamily="34" charset="0"/>
            </a:endParaRPr>
          </a:p>
          <a:p>
            <a:pPr algn="just"/>
            <a:endParaRPr lang="fr-FR" sz="2000" dirty="0"/>
          </a:p>
          <a:p>
            <a:pPr marL="342900" indent="-342900">
              <a:buFontTx/>
              <a:buChar char="-"/>
            </a:pPr>
            <a:endParaRPr lang="fr-FR" sz="2000" dirty="0">
              <a:latin typeface="Calibri" panose="020F0502020204030204" pitchFamily="34" charset="0"/>
              <a:cs typeface="Calibri" panose="020F0502020204030204" pitchFamily="34" charset="0"/>
            </a:endParaRPr>
          </a:p>
          <a:p>
            <a:pPr marL="342900" indent="-342900">
              <a:buFontTx/>
              <a:buChar char="-"/>
            </a:pPr>
            <a:endParaRPr lang="fr-FR"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431919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BF79B28-B29A-4DB3-B699-FC089B015627}"/>
              </a:ext>
            </a:extLst>
          </p:cNvPr>
          <p:cNvSpPr/>
          <p:nvPr/>
        </p:nvSpPr>
        <p:spPr>
          <a:xfrm>
            <a:off x="2146125" y="1171834"/>
            <a:ext cx="9177403" cy="4708981"/>
          </a:xfrm>
          <a:prstGeom prst="rect">
            <a:avLst/>
          </a:prstGeom>
        </p:spPr>
        <p:txBody>
          <a:bodyPr wrap="square">
            <a:spAutoFit/>
          </a:bodyPr>
          <a:lstStyle/>
          <a:p>
            <a:r>
              <a:rPr lang="fr-FR" sz="2000" b="1" i="1" dirty="0">
                <a:latin typeface="Calibri" panose="020F0502020204030204" pitchFamily="34" charset="0"/>
                <a:cs typeface="Calibri" panose="020F0502020204030204" pitchFamily="34" charset="0"/>
              </a:rPr>
              <a:t>	</a:t>
            </a:r>
            <a:r>
              <a:rPr lang="fr-FR" sz="2000" b="1" i="1" u="sng" dirty="0">
                <a:latin typeface="Calibri" panose="020F0502020204030204" pitchFamily="34" charset="0"/>
                <a:cs typeface="Calibri" panose="020F0502020204030204" pitchFamily="34" charset="0"/>
              </a:rPr>
              <a:t>Ils s’engagent :</a:t>
            </a:r>
          </a:p>
          <a:p>
            <a:pPr marL="342900" indent="-342900">
              <a:buFontTx/>
              <a:buChar char="-"/>
            </a:pPr>
            <a:endParaRPr lang="fr-FR" sz="2000" i="1" u="sng" dirty="0">
              <a:latin typeface="Calibri" panose="020F0502020204030204" pitchFamily="34" charset="0"/>
              <a:cs typeface="Calibri" panose="020F0502020204030204" pitchFamily="34" charset="0"/>
            </a:endParaRPr>
          </a:p>
          <a:p>
            <a:pPr marL="342900" indent="-342900" algn="just">
              <a:buFontTx/>
              <a:buChar char="-"/>
            </a:pPr>
            <a:r>
              <a:rPr lang="fr-FR" sz="2000" dirty="0">
                <a:latin typeface="Calibri" panose="020F0502020204030204" pitchFamily="34" charset="0"/>
                <a:cs typeface="Calibri" panose="020F0502020204030204" pitchFamily="34" charset="0"/>
              </a:rPr>
              <a:t>Les élèves agissent pour un climat scolaire apaisé qui permet les apprentissages et les réussites : faire cesser les violences physiques et verbales, les agressions, les intimidations, les moqueries, les mots ou les gestes qui blessent</a:t>
            </a:r>
          </a:p>
          <a:p>
            <a:pPr algn="just"/>
            <a:endParaRPr lang="fr-FR" sz="2000" dirty="0">
              <a:latin typeface="Calibri" panose="020F0502020204030204" pitchFamily="34" charset="0"/>
              <a:cs typeface="Calibri" panose="020F0502020204030204" pitchFamily="34" charset="0"/>
            </a:endParaRPr>
          </a:p>
          <a:p>
            <a:pPr marL="342900" indent="-342900" algn="just">
              <a:buFontTx/>
              <a:buChar char="-"/>
            </a:pPr>
            <a:r>
              <a:rPr lang="fr-FR" sz="2000" dirty="0">
                <a:latin typeface="Calibri" panose="020F0502020204030204" pitchFamily="34" charset="0"/>
                <a:cs typeface="Calibri" panose="020F0502020204030204" pitchFamily="34" charset="0"/>
              </a:rPr>
              <a:t>Un collège où les enfants s’engagent et s’investissent, pour eux et les autres: agir avec persévérance, courage et résilience. Travailler sérieusement et régulièrement en classe et après la classe (études ou ailleurs). Devenir délégué de classe, éco délégué, membre des instances décisionnelles, acteur de la vie du collège (club, CVC, chorale, UNSS …)</a:t>
            </a:r>
          </a:p>
          <a:p>
            <a:pPr marL="342900" indent="-342900" algn="just">
              <a:buFontTx/>
              <a:buChar char="-"/>
            </a:pPr>
            <a:endParaRPr lang="fr-FR" sz="2000" dirty="0">
              <a:latin typeface="Calibri" panose="020F0502020204030204" pitchFamily="34" charset="0"/>
              <a:cs typeface="Calibri" panose="020F0502020204030204" pitchFamily="34" charset="0"/>
            </a:endParaRPr>
          </a:p>
          <a:p>
            <a:pPr marL="342900" indent="-342900">
              <a:buFontTx/>
              <a:buChar char="-"/>
            </a:pPr>
            <a:r>
              <a:rPr lang="fr-FR" sz="2000" dirty="0">
                <a:latin typeface="Calibri" panose="020F0502020204030204" pitchFamily="34" charset="0"/>
                <a:cs typeface="Calibri" panose="020F0502020204030204" pitchFamily="34" charset="0"/>
              </a:rPr>
              <a:t>En signant le règlement intérieur, les élèves s’engagent à devenir des ambassadeurs du collège, à accepter les règles de la vie en communauté pour grandir,  et s’épanouir dans un climat scolaire serein. </a:t>
            </a:r>
          </a:p>
        </p:txBody>
      </p:sp>
    </p:spTree>
    <p:extLst>
      <p:ext uri="{BB962C8B-B14F-4D97-AF65-F5344CB8AC3E}">
        <p14:creationId xmlns:p14="http://schemas.microsoft.com/office/powerpoint/2010/main" val="17519157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A394ED5D-31DA-42A1-8F50-99A55FF2AB8E}"/>
              </a:ext>
            </a:extLst>
          </p:cNvPr>
          <p:cNvPicPr>
            <a:picLocks noChangeAspect="1"/>
          </p:cNvPicPr>
          <p:nvPr/>
        </p:nvPicPr>
        <p:blipFill>
          <a:blip r:embed="rId2"/>
          <a:stretch>
            <a:fillRect/>
          </a:stretch>
        </p:blipFill>
        <p:spPr>
          <a:xfrm>
            <a:off x="2409398" y="596467"/>
            <a:ext cx="8010952" cy="5665066"/>
          </a:xfrm>
          <a:prstGeom prst="rect">
            <a:avLst/>
          </a:prstGeom>
        </p:spPr>
      </p:pic>
    </p:spTree>
    <p:extLst>
      <p:ext uri="{BB962C8B-B14F-4D97-AF65-F5344CB8AC3E}">
        <p14:creationId xmlns:p14="http://schemas.microsoft.com/office/powerpoint/2010/main" val="29926266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EB411A-3429-4E9D-8BF8-BD4E210C50D2}"/>
              </a:ext>
            </a:extLst>
          </p:cNvPr>
          <p:cNvSpPr>
            <a:spLocks noGrp="1"/>
          </p:cNvSpPr>
          <p:nvPr>
            <p:ph type="title"/>
          </p:nvPr>
        </p:nvSpPr>
        <p:spPr>
          <a:xfrm>
            <a:off x="1474396" y="514572"/>
            <a:ext cx="8911687" cy="662875"/>
          </a:xfrm>
        </p:spPr>
        <p:txBody>
          <a:bodyPr>
            <a:normAutofit/>
          </a:bodyPr>
          <a:lstStyle/>
          <a:p>
            <a:pPr algn="ctr"/>
            <a:r>
              <a:rPr lang="fr-FR" b="1" dirty="0">
                <a:latin typeface="Calibri" panose="020F0502020204030204" pitchFamily="34" charset="0"/>
                <a:cs typeface="Calibri" panose="020F0502020204030204" pitchFamily="34" charset="0"/>
              </a:rPr>
              <a:t>Le collège </a:t>
            </a:r>
            <a:r>
              <a:rPr lang="fr-FR" b="1" dirty="0" err="1">
                <a:latin typeface="Calibri" panose="020F0502020204030204" pitchFamily="34" charset="0"/>
                <a:cs typeface="Calibri" panose="020F0502020204030204" pitchFamily="34" charset="0"/>
              </a:rPr>
              <a:t>Samivel</a:t>
            </a:r>
            <a:r>
              <a:rPr lang="fr-FR" b="1" dirty="0">
                <a:latin typeface="Calibri" panose="020F0502020204030204" pitchFamily="34" charset="0"/>
                <a:cs typeface="Calibri" panose="020F0502020204030204" pitchFamily="34" charset="0"/>
              </a:rPr>
              <a:t> – Ses élèves</a:t>
            </a:r>
          </a:p>
        </p:txBody>
      </p:sp>
      <p:sp>
        <p:nvSpPr>
          <p:cNvPr id="3" name="Espace réservé du contenu 2">
            <a:extLst>
              <a:ext uri="{FF2B5EF4-FFF2-40B4-BE49-F238E27FC236}">
                <a16:creationId xmlns:a16="http://schemas.microsoft.com/office/drawing/2014/main" id="{E4ED3A05-9C7C-4C17-88CF-034AB5F4B435}"/>
              </a:ext>
            </a:extLst>
          </p:cNvPr>
          <p:cNvSpPr>
            <a:spLocks noGrp="1"/>
          </p:cNvSpPr>
          <p:nvPr>
            <p:ph idx="1"/>
          </p:nvPr>
        </p:nvSpPr>
        <p:spPr/>
        <p:txBody>
          <a:bodyPr>
            <a:normAutofit lnSpcReduction="10000"/>
          </a:bodyPr>
          <a:lstStyle/>
          <a:p>
            <a:r>
              <a:rPr lang="fr-FR" sz="2400" b="1" dirty="0">
                <a:latin typeface="Calibri" panose="020F0502020204030204" pitchFamily="34" charset="0"/>
                <a:cs typeface="Calibri" panose="020F0502020204030204" pitchFamily="34" charset="0"/>
              </a:rPr>
              <a:t>682</a:t>
            </a:r>
            <a:r>
              <a:rPr lang="fr-FR" sz="2400" dirty="0">
                <a:latin typeface="Calibri" panose="020F0502020204030204" pitchFamily="34" charset="0"/>
                <a:cs typeface="Calibri" panose="020F0502020204030204" pitchFamily="34" charset="0"/>
              </a:rPr>
              <a:t> élèves de la 6</a:t>
            </a:r>
            <a:r>
              <a:rPr lang="fr-FR" sz="2400" baseline="30000" dirty="0">
                <a:latin typeface="Calibri" panose="020F0502020204030204" pitchFamily="34" charset="0"/>
                <a:cs typeface="Calibri" panose="020F0502020204030204" pitchFamily="34" charset="0"/>
              </a:rPr>
              <a:t>ème</a:t>
            </a:r>
            <a:r>
              <a:rPr lang="fr-FR" sz="2400" dirty="0">
                <a:latin typeface="Calibri" panose="020F0502020204030204" pitchFamily="34" charset="0"/>
                <a:cs typeface="Calibri" panose="020F0502020204030204" pitchFamily="34" charset="0"/>
              </a:rPr>
              <a:t> à la 3</a:t>
            </a:r>
            <a:r>
              <a:rPr lang="fr-FR" sz="2400" baseline="30000" dirty="0">
                <a:latin typeface="Calibri" panose="020F0502020204030204" pitchFamily="34" charset="0"/>
                <a:cs typeface="Calibri" panose="020F0502020204030204" pitchFamily="34" charset="0"/>
              </a:rPr>
              <a:t>ème</a:t>
            </a:r>
            <a:r>
              <a:rPr lang="fr-FR" sz="2400" dirty="0">
                <a:latin typeface="Calibri" panose="020F0502020204030204" pitchFamily="34" charset="0"/>
                <a:cs typeface="Calibri" panose="020F0502020204030204" pitchFamily="34" charset="0"/>
              </a:rPr>
              <a:t> répartis dans 27 classes</a:t>
            </a:r>
          </a:p>
          <a:p>
            <a:r>
              <a:rPr lang="fr-FR" sz="2400" dirty="0">
                <a:latin typeface="Calibri" panose="020F0502020204030204" pitchFamily="34" charset="0"/>
                <a:cs typeface="Calibri" panose="020F0502020204030204" pitchFamily="34" charset="0"/>
              </a:rPr>
              <a:t>14 élèves bénéficient d’une inclusion en dispositif ULIS</a:t>
            </a:r>
          </a:p>
          <a:p>
            <a:r>
              <a:rPr lang="fr-FR" sz="2400" dirty="0">
                <a:latin typeface="Calibri" panose="020F0502020204030204" pitchFamily="34" charset="0"/>
                <a:cs typeface="Calibri" panose="020F0502020204030204" pitchFamily="34" charset="0"/>
              </a:rPr>
              <a:t>7 élèves sont rattachés au DITEP</a:t>
            </a:r>
          </a:p>
          <a:p>
            <a:r>
              <a:rPr lang="fr-FR" sz="2400" dirty="0">
                <a:latin typeface="Calibri" panose="020F0502020204030204" pitchFamily="34" charset="0"/>
                <a:cs typeface="Calibri" panose="020F0502020204030204" pitchFamily="34" charset="0"/>
              </a:rPr>
              <a:t>6 élèves sont accueillis dans une classe externalisée de l’IME</a:t>
            </a:r>
          </a:p>
          <a:p>
            <a:r>
              <a:rPr lang="fr-FR" sz="2400" dirty="0">
                <a:latin typeface="Calibri" panose="020F0502020204030204" pitchFamily="34" charset="0"/>
                <a:cs typeface="Calibri" panose="020F0502020204030204" pitchFamily="34" charset="0"/>
              </a:rPr>
              <a:t>426 élèves déjeunent à la cantine </a:t>
            </a:r>
          </a:p>
          <a:p>
            <a:endParaRPr lang="fr-FR" sz="2400" dirty="0">
              <a:latin typeface="Calibri" panose="020F0502020204030204" pitchFamily="34" charset="0"/>
              <a:cs typeface="Calibri" panose="020F0502020204030204" pitchFamily="34" charset="0"/>
            </a:endParaRPr>
          </a:p>
          <a:p>
            <a:r>
              <a:rPr lang="fr-FR" sz="2400" dirty="0">
                <a:latin typeface="Calibri" panose="020F0502020204030204" pitchFamily="34" charset="0"/>
                <a:cs typeface="Calibri" panose="020F0502020204030204" pitchFamily="34" charset="0"/>
              </a:rPr>
              <a:t>Effectif prévisionnel septembre 2026 : </a:t>
            </a:r>
            <a:r>
              <a:rPr lang="fr-FR" sz="2400" b="1" dirty="0">
                <a:latin typeface="Calibri" panose="020F0502020204030204" pitchFamily="34" charset="0"/>
                <a:cs typeface="Calibri" panose="020F0502020204030204" pitchFamily="34" charset="0"/>
              </a:rPr>
              <a:t>693 élèves </a:t>
            </a:r>
            <a:r>
              <a:rPr lang="fr-FR" sz="2400" dirty="0">
                <a:latin typeface="Calibri" panose="020F0502020204030204" pitchFamily="34" charset="0"/>
                <a:cs typeface="Calibri" panose="020F0502020204030204" pitchFamily="34" charset="0"/>
              </a:rPr>
              <a:t>(hors DITEP-IME, dont ULIS)</a:t>
            </a:r>
          </a:p>
          <a:p>
            <a:endParaRPr lang="fr-FR" dirty="0"/>
          </a:p>
        </p:txBody>
      </p:sp>
    </p:spTree>
    <p:extLst>
      <p:ext uri="{BB962C8B-B14F-4D97-AF65-F5344CB8AC3E}">
        <p14:creationId xmlns:p14="http://schemas.microsoft.com/office/powerpoint/2010/main" val="3866924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63C28B4-0219-4744-A983-6C0B8A96DD05}"/>
              </a:ext>
            </a:extLst>
          </p:cNvPr>
          <p:cNvSpPr>
            <a:spLocks noGrp="1"/>
          </p:cNvSpPr>
          <p:nvPr>
            <p:ph type="title"/>
          </p:nvPr>
        </p:nvSpPr>
        <p:spPr>
          <a:xfrm>
            <a:off x="2385116" y="624110"/>
            <a:ext cx="8911687" cy="753753"/>
          </a:xfrm>
        </p:spPr>
        <p:txBody>
          <a:bodyPr>
            <a:normAutofit/>
          </a:bodyPr>
          <a:lstStyle/>
          <a:p>
            <a:pPr algn="ctr"/>
            <a:r>
              <a:rPr lang="fr-FR" b="1" dirty="0">
                <a:latin typeface="Calibri" panose="020F0502020204030204" pitchFamily="34" charset="0"/>
                <a:cs typeface="Calibri" panose="020F0502020204030204" pitchFamily="34" charset="0"/>
              </a:rPr>
              <a:t>Les élèves de 6ème</a:t>
            </a:r>
          </a:p>
        </p:txBody>
      </p:sp>
      <p:sp>
        <p:nvSpPr>
          <p:cNvPr id="3" name="Espace réservé du contenu 2">
            <a:extLst>
              <a:ext uri="{FF2B5EF4-FFF2-40B4-BE49-F238E27FC236}">
                <a16:creationId xmlns:a16="http://schemas.microsoft.com/office/drawing/2014/main" id="{61EB1E59-F27C-45EF-9FBF-2CD4462ABBD0}"/>
              </a:ext>
            </a:extLst>
          </p:cNvPr>
          <p:cNvSpPr>
            <a:spLocks noGrp="1"/>
          </p:cNvSpPr>
          <p:nvPr>
            <p:ph idx="1"/>
          </p:nvPr>
        </p:nvSpPr>
        <p:spPr>
          <a:xfrm>
            <a:off x="1520890" y="2133600"/>
            <a:ext cx="9983722" cy="3777622"/>
          </a:xfrm>
        </p:spPr>
        <p:txBody>
          <a:bodyPr>
            <a:normAutofit/>
          </a:bodyPr>
          <a:lstStyle/>
          <a:p>
            <a:r>
              <a:rPr lang="fr-FR" sz="2400" dirty="0">
                <a:latin typeface="Calibri" panose="020F0502020204030204" pitchFamily="34" charset="0"/>
                <a:cs typeface="Calibri" panose="020F0502020204030204" pitchFamily="34" charset="0"/>
              </a:rPr>
              <a:t>7 classes de 6</a:t>
            </a:r>
            <a:r>
              <a:rPr lang="fr-FR" sz="2400" baseline="30000" dirty="0">
                <a:latin typeface="Calibri" panose="020F0502020204030204" pitchFamily="34" charset="0"/>
                <a:cs typeface="Calibri" panose="020F0502020204030204" pitchFamily="34" charset="0"/>
              </a:rPr>
              <a:t>ème</a:t>
            </a:r>
            <a:endParaRPr lang="fr-FR" sz="2400" dirty="0">
              <a:latin typeface="Calibri" panose="020F0502020204030204" pitchFamily="34" charset="0"/>
              <a:cs typeface="Calibri" panose="020F0502020204030204" pitchFamily="34" charset="0"/>
            </a:endParaRPr>
          </a:p>
          <a:p>
            <a:r>
              <a:rPr lang="fr-FR" sz="2400" dirty="0">
                <a:latin typeface="Calibri" panose="020F0502020204030204" pitchFamily="34" charset="0"/>
                <a:cs typeface="Calibri" panose="020F0502020204030204" pitchFamily="34" charset="0"/>
              </a:rPr>
              <a:t>177 élèves </a:t>
            </a:r>
          </a:p>
          <a:p>
            <a:r>
              <a:rPr lang="fr-FR" sz="2400" dirty="0">
                <a:latin typeface="Calibri" panose="020F0502020204030204" pitchFamily="34" charset="0"/>
                <a:cs typeface="Calibri" panose="020F0502020204030204" pitchFamily="34" charset="0"/>
              </a:rPr>
              <a:t>94 filles et 83 garçons</a:t>
            </a:r>
          </a:p>
          <a:p>
            <a:r>
              <a:rPr lang="fr-FR" sz="2400" dirty="0">
                <a:latin typeface="Calibri" panose="020F0502020204030204" pitchFamily="34" charset="0"/>
                <a:cs typeface="Calibri" panose="020F0502020204030204" pitchFamily="34" charset="0"/>
              </a:rPr>
              <a:t>8 écoles de secteur</a:t>
            </a:r>
          </a:p>
          <a:p>
            <a:r>
              <a:rPr lang="fr-FR" sz="2400" dirty="0">
                <a:latin typeface="Calibri" panose="020F0502020204030204" pitchFamily="34" charset="0"/>
                <a:cs typeface="Calibri" panose="020F0502020204030204" pitchFamily="34" charset="0"/>
              </a:rPr>
              <a:t> 25 élèves en classe bilangue Allemand</a:t>
            </a:r>
          </a:p>
          <a:p>
            <a:r>
              <a:rPr lang="fr-FR" sz="2400" dirty="0">
                <a:latin typeface="Calibri" panose="020F0502020204030204" pitchFamily="34" charset="0"/>
                <a:cs typeface="Calibri" panose="020F0502020204030204" pitchFamily="34" charset="0"/>
              </a:rPr>
              <a:t>25 élèves en EMILE </a:t>
            </a:r>
          </a:p>
        </p:txBody>
      </p:sp>
      <p:pic>
        <p:nvPicPr>
          <p:cNvPr id="4" name="Image 3">
            <a:extLst>
              <a:ext uri="{FF2B5EF4-FFF2-40B4-BE49-F238E27FC236}">
                <a16:creationId xmlns:a16="http://schemas.microsoft.com/office/drawing/2014/main" id="{404C821A-7041-4BB9-B4BA-35FE5BD58912}"/>
              </a:ext>
            </a:extLst>
          </p:cNvPr>
          <p:cNvPicPr>
            <a:picLocks noChangeAspect="1"/>
          </p:cNvPicPr>
          <p:nvPr/>
        </p:nvPicPr>
        <p:blipFill>
          <a:blip r:embed="rId2"/>
          <a:stretch>
            <a:fillRect/>
          </a:stretch>
        </p:blipFill>
        <p:spPr>
          <a:xfrm>
            <a:off x="6810400" y="2133600"/>
            <a:ext cx="4486403" cy="3817479"/>
          </a:xfrm>
          <a:prstGeom prst="rect">
            <a:avLst/>
          </a:prstGeom>
        </p:spPr>
      </p:pic>
    </p:spTree>
    <p:extLst>
      <p:ext uri="{BB962C8B-B14F-4D97-AF65-F5344CB8AC3E}">
        <p14:creationId xmlns:p14="http://schemas.microsoft.com/office/powerpoint/2010/main" val="1466863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538CCE3-4C1E-487C-B3B3-973879314FBE}"/>
              </a:ext>
            </a:extLst>
          </p:cNvPr>
          <p:cNvSpPr/>
          <p:nvPr/>
        </p:nvSpPr>
        <p:spPr>
          <a:xfrm>
            <a:off x="2680569" y="501167"/>
            <a:ext cx="10246290" cy="646331"/>
          </a:xfrm>
          <a:prstGeom prst="rect">
            <a:avLst/>
          </a:prstGeom>
        </p:spPr>
        <p:txBody>
          <a:bodyPr wrap="square">
            <a:spAutoFit/>
          </a:bodyPr>
          <a:lstStyle/>
          <a:p>
            <a:r>
              <a:rPr lang="fr-FR" sz="3600" b="1" dirty="0">
                <a:latin typeface="Calibri" panose="020F0502020204030204" pitchFamily="34" charset="0"/>
                <a:cs typeface="Calibri" panose="020F0502020204030204" pitchFamily="34" charset="0"/>
              </a:rPr>
              <a:t>L’accueil des élèves de 6</a:t>
            </a:r>
            <a:r>
              <a:rPr lang="fr-FR" sz="3600" b="1" baseline="30000" dirty="0">
                <a:latin typeface="Calibri" panose="020F0502020204030204" pitchFamily="34" charset="0"/>
                <a:cs typeface="Calibri" panose="020F0502020204030204" pitchFamily="34" charset="0"/>
              </a:rPr>
              <a:t>ème </a:t>
            </a:r>
            <a:r>
              <a:rPr lang="fr-FR" sz="3600" b="1" dirty="0">
                <a:latin typeface="Calibri" panose="020F0502020204030204" pitchFamily="34" charset="0"/>
                <a:cs typeface="Calibri" panose="020F0502020204030204" pitchFamily="34" charset="0"/>
              </a:rPr>
              <a:t>au collège </a:t>
            </a:r>
            <a:endParaRPr lang="fr-FR" sz="3600" b="1" baseline="30000" dirty="0">
              <a:latin typeface="Calibri" panose="020F0502020204030204" pitchFamily="34" charset="0"/>
              <a:cs typeface="Calibri" panose="020F0502020204030204" pitchFamily="34" charset="0"/>
            </a:endParaRPr>
          </a:p>
        </p:txBody>
      </p:sp>
      <p:sp>
        <p:nvSpPr>
          <p:cNvPr id="3" name="ZoneTexte 2">
            <a:extLst>
              <a:ext uri="{FF2B5EF4-FFF2-40B4-BE49-F238E27FC236}">
                <a16:creationId xmlns:a16="http://schemas.microsoft.com/office/drawing/2014/main" id="{76E517EC-A82E-420A-8B25-2C0854CC471F}"/>
              </a:ext>
            </a:extLst>
          </p:cNvPr>
          <p:cNvSpPr txBox="1"/>
          <p:nvPr/>
        </p:nvSpPr>
        <p:spPr>
          <a:xfrm>
            <a:off x="1478069" y="1296630"/>
            <a:ext cx="9895561" cy="1477328"/>
          </a:xfrm>
          <a:prstGeom prst="rect">
            <a:avLst/>
          </a:prstGeom>
          <a:noFill/>
        </p:spPr>
        <p:txBody>
          <a:bodyPr wrap="square" rtlCol="0">
            <a:spAutoFit/>
          </a:bodyPr>
          <a:lstStyle/>
          <a:p>
            <a:r>
              <a:rPr lang="fr-FR" b="1" dirty="0">
                <a:latin typeface="Calibri" panose="020F0502020204030204" pitchFamily="34" charset="0"/>
                <a:cs typeface="Calibri" panose="020F0502020204030204" pitchFamily="34" charset="0"/>
              </a:rPr>
              <a:t>La journée </a:t>
            </a:r>
            <a:r>
              <a:rPr lang="fr-FR" b="1" i="1" u="sng" dirty="0">
                <a:latin typeface="Calibri" panose="020F0502020204030204" pitchFamily="34" charset="0"/>
                <a:cs typeface="Calibri" panose="020F0502020204030204" pitchFamily="34" charset="0"/>
              </a:rPr>
              <a:t>Comme en 6</a:t>
            </a:r>
            <a:r>
              <a:rPr lang="fr-FR" b="1" i="1" u="sng" baseline="30000" dirty="0">
                <a:latin typeface="Calibri" panose="020F0502020204030204" pitchFamily="34" charset="0"/>
                <a:cs typeface="Calibri" panose="020F0502020204030204" pitchFamily="34" charset="0"/>
              </a:rPr>
              <a:t>ème</a:t>
            </a:r>
            <a:r>
              <a:rPr lang="fr-FR" b="1" i="1" u="sng" dirty="0">
                <a:latin typeface="Calibri" panose="020F0502020204030204" pitchFamily="34" charset="0"/>
                <a:cs typeface="Calibri" panose="020F0502020204030204" pitchFamily="34" charset="0"/>
              </a:rPr>
              <a:t> Juin 2026</a:t>
            </a:r>
          </a:p>
          <a:p>
            <a:endParaRPr lang="fr-FR" dirty="0">
              <a:latin typeface="Calibri" panose="020F0502020204030204" pitchFamily="34" charset="0"/>
              <a:cs typeface="Calibri" panose="020F0502020204030204" pitchFamily="34" charset="0"/>
            </a:endParaRPr>
          </a:p>
          <a:p>
            <a:r>
              <a:rPr lang="fr-FR" dirty="0">
                <a:latin typeface="Calibri" panose="020F0502020204030204" pitchFamily="34" charset="0"/>
                <a:cs typeface="Calibri" panose="020F0502020204030204" pitchFamily="34" charset="0"/>
              </a:rPr>
              <a:t>Accueil des élèves de CM2 pour une journée de cours « comme en 6</a:t>
            </a:r>
            <a:r>
              <a:rPr lang="fr-FR" baseline="30000" dirty="0">
                <a:latin typeface="Calibri" panose="020F0502020204030204" pitchFamily="34" charset="0"/>
                <a:cs typeface="Calibri" panose="020F0502020204030204" pitchFamily="34" charset="0"/>
              </a:rPr>
              <a:t>ème</a:t>
            </a:r>
            <a:r>
              <a:rPr lang="fr-FR" dirty="0">
                <a:latin typeface="Calibri" panose="020F0502020204030204" pitchFamily="34" charset="0"/>
                <a:cs typeface="Calibri" panose="020F0502020204030204" pitchFamily="34" charset="0"/>
              </a:rPr>
              <a:t> ». Les élèves suivent une journée de cours, alternent les disciplines et déjeunent à la cantine. Ils ont des cours adaptés.</a:t>
            </a:r>
          </a:p>
          <a:p>
            <a:endParaRPr lang="fr-FR" dirty="0"/>
          </a:p>
        </p:txBody>
      </p:sp>
      <p:sp>
        <p:nvSpPr>
          <p:cNvPr id="4" name="ZoneTexte 3">
            <a:extLst>
              <a:ext uri="{FF2B5EF4-FFF2-40B4-BE49-F238E27FC236}">
                <a16:creationId xmlns:a16="http://schemas.microsoft.com/office/drawing/2014/main" id="{19CCB3CD-2CC7-46E3-B996-7FBA2E078930}"/>
              </a:ext>
            </a:extLst>
          </p:cNvPr>
          <p:cNvSpPr txBox="1"/>
          <p:nvPr/>
        </p:nvSpPr>
        <p:spPr>
          <a:xfrm>
            <a:off x="1478068" y="2642249"/>
            <a:ext cx="9895561" cy="2031325"/>
          </a:xfrm>
          <a:prstGeom prst="rect">
            <a:avLst/>
          </a:prstGeom>
          <a:noFill/>
        </p:spPr>
        <p:txBody>
          <a:bodyPr wrap="square" rtlCol="0">
            <a:spAutoFit/>
          </a:bodyPr>
          <a:lstStyle/>
          <a:p>
            <a:r>
              <a:rPr lang="fr-FR" b="1" dirty="0">
                <a:latin typeface="Calibri" panose="020F0502020204030204" pitchFamily="34" charset="0"/>
                <a:cs typeface="Calibri" panose="020F0502020204030204" pitchFamily="34" charset="0"/>
              </a:rPr>
              <a:t>La journée d’accueil à la rentrée</a:t>
            </a:r>
          </a:p>
          <a:p>
            <a:endParaRPr lang="fr-FR" b="1" dirty="0">
              <a:latin typeface="Calibri" panose="020F0502020204030204" pitchFamily="34" charset="0"/>
              <a:cs typeface="Calibri" panose="020F0502020204030204" pitchFamily="34" charset="0"/>
            </a:endParaRPr>
          </a:p>
          <a:p>
            <a:r>
              <a:rPr lang="fr-FR" dirty="0">
                <a:latin typeface="Calibri" panose="020F0502020204030204" pitchFamily="34" charset="0"/>
                <a:cs typeface="Calibri" panose="020F0502020204030204" pitchFamily="34" charset="0"/>
              </a:rPr>
              <a:t>Une journée entière au début de l’année est réservée aux élèves de 6</a:t>
            </a:r>
            <a:r>
              <a:rPr lang="fr-FR" baseline="30000" dirty="0">
                <a:latin typeface="Calibri" panose="020F0502020204030204" pitchFamily="34" charset="0"/>
                <a:cs typeface="Calibri" panose="020F0502020204030204" pitchFamily="34" charset="0"/>
              </a:rPr>
              <a:t>ème</a:t>
            </a:r>
            <a:r>
              <a:rPr lang="fr-FR" dirty="0">
                <a:latin typeface="Calibri" panose="020F0502020204030204" pitchFamily="34" charset="0"/>
                <a:cs typeface="Calibri" panose="020F0502020204030204" pitchFamily="34" charset="0"/>
              </a:rPr>
              <a:t>. Les professeurs du collège organisent des temps de rencontres et de découverte de l’établissement : Jeu de piste pour découvrir les personnels, activité au CDI, en salle informatique. Prise de connaissance de son emploi du temps, de l’organisation des cours, distribution des manuels scolaires. </a:t>
            </a:r>
          </a:p>
          <a:p>
            <a:r>
              <a:rPr lang="fr-FR" dirty="0">
                <a:latin typeface="Calibri" panose="020F0502020204030204" pitchFamily="34" charset="0"/>
                <a:cs typeface="Calibri" panose="020F0502020204030204" pitchFamily="34" charset="0"/>
              </a:rPr>
              <a:t>Déjeuner tous ensemble</a:t>
            </a:r>
          </a:p>
        </p:txBody>
      </p:sp>
      <p:sp>
        <p:nvSpPr>
          <p:cNvPr id="5" name="ZoneTexte 4">
            <a:extLst>
              <a:ext uri="{FF2B5EF4-FFF2-40B4-BE49-F238E27FC236}">
                <a16:creationId xmlns:a16="http://schemas.microsoft.com/office/drawing/2014/main" id="{4953C412-97AB-44FB-B364-0F44CA8A23D4}"/>
              </a:ext>
            </a:extLst>
          </p:cNvPr>
          <p:cNvSpPr txBox="1"/>
          <p:nvPr/>
        </p:nvSpPr>
        <p:spPr>
          <a:xfrm>
            <a:off x="1478067" y="4822706"/>
            <a:ext cx="9895561" cy="1754326"/>
          </a:xfrm>
          <a:prstGeom prst="rect">
            <a:avLst/>
          </a:prstGeom>
          <a:noFill/>
        </p:spPr>
        <p:txBody>
          <a:bodyPr wrap="square" rtlCol="0">
            <a:spAutoFit/>
          </a:bodyPr>
          <a:lstStyle/>
          <a:p>
            <a:r>
              <a:rPr lang="fr-FR" b="1" dirty="0">
                <a:latin typeface="Calibri" panose="020F0502020204030204" pitchFamily="34" charset="0"/>
                <a:cs typeface="Calibri" panose="020F0502020204030204" pitchFamily="34" charset="0"/>
              </a:rPr>
              <a:t>La journée Portes ouvertes : Samedi 28 mars 2026 - 9h00-12h00</a:t>
            </a:r>
          </a:p>
          <a:p>
            <a:endParaRPr lang="fr-FR" b="1" dirty="0">
              <a:latin typeface="Calibri" panose="020F0502020204030204" pitchFamily="34" charset="0"/>
              <a:cs typeface="Calibri" panose="020F0502020204030204" pitchFamily="34" charset="0"/>
            </a:endParaRPr>
          </a:p>
          <a:p>
            <a:r>
              <a:rPr lang="fr-FR" dirty="0">
                <a:latin typeface="Calibri" panose="020F0502020204030204" pitchFamily="34" charset="0"/>
                <a:cs typeface="Calibri" panose="020F0502020204030204" pitchFamily="34" charset="0"/>
              </a:rPr>
              <a:t>Une demi journée pour découvrir le collège en famille : activités sportives, représentations de la chorale, du théâtre, des clubs, activités scientifiques. Découverte des disciplines, des parcours linguistiques. Rencontre avec les personnels du collège : secrétariats de scolarité, de gestion, personnels d’entretien et de cuisine, vie scolaire, santé et social. Présence de l’APEB et vente de crêpes par le Foyer socio éducatif.</a:t>
            </a:r>
          </a:p>
        </p:txBody>
      </p:sp>
    </p:spTree>
    <p:extLst>
      <p:ext uri="{BB962C8B-B14F-4D97-AF65-F5344CB8AC3E}">
        <p14:creationId xmlns:p14="http://schemas.microsoft.com/office/powerpoint/2010/main" val="2537420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23F411-F8E0-4382-9949-9924EA9C6088}"/>
              </a:ext>
            </a:extLst>
          </p:cNvPr>
          <p:cNvSpPr>
            <a:spLocks noGrp="1"/>
          </p:cNvSpPr>
          <p:nvPr>
            <p:ph type="title"/>
          </p:nvPr>
        </p:nvSpPr>
        <p:spPr>
          <a:xfrm>
            <a:off x="3657638" y="361060"/>
            <a:ext cx="8911687" cy="1280890"/>
          </a:xfrm>
        </p:spPr>
        <p:txBody>
          <a:bodyPr>
            <a:normAutofit/>
          </a:bodyPr>
          <a:lstStyle/>
          <a:p>
            <a:r>
              <a:rPr lang="fr-FR" b="1" dirty="0">
                <a:latin typeface="Calibri" panose="020F0502020204030204" pitchFamily="34" charset="0"/>
                <a:cs typeface="Calibri" panose="020F0502020204030204" pitchFamily="34" charset="0"/>
              </a:rPr>
              <a:t>Le fonctionnement du collège</a:t>
            </a:r>
          </a:p>
        </p:txBody>
      </p:sp>
      <p:sp>
        <p:nvSpPr>
          <p:cNvPr id="3" name="Espace réservé du contenu 2">
            <a:extLst>
              <a:ext uri="{FF2B5EF4-FFF2-40B4-BE49-F238E27FC236}">
                <a16:creationId xmlns:a16="http://schemas.microsoft.com/office/drawing/2014/main" id="{E0A41A0E-BDF8-4E60-919D-3AD3D7AE3074}"/>
              </a:ext>
            </a:extLst>
          </p:cNvPr>
          <p:cNvSpPr>
            <a:spLocks noGrp="1"/>
          </p:cNvSpPr>
          <p:nvPr>
            <p:ph idx="1"/>
          </p:nvPr>
        </p:nvSpPr>
        <p:spPr>
          <a:xfrm>
            <a:off x="1402915" y="1138826"/>
            <a:ext cx="9921125" cy="1888299"/>
          </a:xfrm>
        </p:spPr>
        <p:txBody>
          <a:bodyPr>
            <a:noAutofit/>
          </a:bodyPr>
          <a:lstStyle/>
          <a:p>
            <a:r>
              <a:rPr lang="fr-FR" sz="2400" b="1" dirty="0">
                <a:latin typeface="Calibri" panose="020F0502020204030204" pitchFamily="34" charset="0"/>
                <a:cs typeface="Calibri" panose="020F0502020204030204" pitchFamily="34" charset="0"/>
              </a:rPr>
              <a:t>Le règlement intérieur et les régimes de sortie </a:t>
            </a:r>
          </a:p>
          <a:p>
            <a:pPr marL="0" indent="0">
              <a:buNone/>
            </a:pPr>
            <a:r>
              <a:rPr lang="fr-FR" sz="2000" dirty="0">
                <a:latin typeface="Calibri" panose="020F0502020204030204" pitchFamily="34" charset="0"/>
                <a:cs typeface="Calibri" panose="020F0502020204030204" pitchFamily="34" charset="0"/>
              </a:rPr>
              <a:t>R1 L’élève est au collège de 08h00 à 17h00</a:t>
            </a:r>
          </a:p>
          <a:p>
            <a:pPr marL="0" indent="0">
              <a:buNone/>
            </a:pPr>
            <a:r>
              <a:rPr lang="fr-FR" sz="2000" dirty="0">
                <a:latin typeface="Calibri" panose="020F0502020204030204" pitchFamily="34" charset="0"/>
                <a:cs typeface="Calibri" panose="020F0502020204030204" pitchFamily="34" charset="0"/>
              </a:rPr>
              <a:t>R2 L’élève est au collège sur les horaires de son emploi du temps</a:t>
            </a:r>
          </a:p>
          <a:p>
            <a:pPr marL="0" indent="0">
              <a:buNone/>
            </a:pPr>
            <a:r>
              <a:rPr lang="fr-FR" sz="2000" dirty="0">
                <a:latin typeface="Calibri" panose="020F0502020204030204" pitchFamily="34" charset="0"/>
                <a:cs typeface="Calibri" panose="020F0502020204030204" pitchFamily="34" charset="0"/>
              </a:rPr>
              <a:t>R3 L’élève est autorisé à sortir du collège en cas d’absence d’un professeur</a:t>
            </a:r>
          </a:p>
        </p:txBody>
      </p:sp>
      <p:sp>
        <p:nvSpPr>
          <p:cNvPr id="4" name="Espace réservé du contenu 2">
            <a:extLst>
              <a:ext uri="{FF2B5EF4-FFF2-40B4-BE49-F238E27FC236}">
                <a16:creationId xmlns:a16="http://schemas.microsoft.com/office/drawing/2014/main" id="{57310272-30B6-4116-B277-E0AACAF03138}"/>
              </a:ext>
            </a:extLst>
          </p:cNvPr>
          <p:cNvSpPr txBox="1">
            <a:spLocks/>
          </p:cNvSpPr>
          <p:nvPr/>
        </p:nvSpPr>
        <p:spPr>
          <a:xfrm>
            <a:off x="1402915" y="3028164"/>
            <a:ext cx="10296395" cy="188830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fr-FR" sz="2400" b="1" dirty="0">
                <a:latin typeface="Calibri" panose="020F0502020204030204" pitchFamily="34" charset="0"/>
                <a:cs typeface="Calibri" panose="020F0502020204030204" pitchFamily="34" charset="0"/>
              </a:rPr>
              <a:t>Le suivi de la scolarité</a:t>
            </a:r>
          </a:p>
          <a:p>
            <a:pPr marL="0" indent="0">
              <a:buFont typeface="Wingdings 3" charset="2"/>
              <a:buNone/>
            </a:pPr>
            <a:r>
              <a:rPr lang="fr-FR" sz="2000" dirty="0">
                <a:latin typeface="Calibri" panose="020F0502020204030204" pitchFamily="34" charset="0"/>
                <a:cs typeface="Calibri" panose="020F0502020204030204" pitchFamily="34" charset="0"/>
              </a:rPr>
              <a:t>L’outil de Vie scolaire est Pronote. Chaque élève et responsable légal a un accès personnalisé pour suivre la scolarité de son enfant : résultats scolaires, calendrier scolaire, activités et projets, communication avec l’établissement, punitions et sanctions.</a:t>
            </a:r>
          </a:p>
        </p:txBody>
      </p:sp>
      <p:sp>
        <p:nvSpPr>
          <p:cNvPr id="5" name="Espace réservé du contenu 2">
            <a:extLst>
              <a:ext uri="{FF2B5EF4-FFF2-40B4-BE49-F238E27FC236}">
                <a16:creationId xmlns:a16="http://schemas.microsoft.com/office/drawing/2014/main" id="{E3C6E86C-4DBE-421B-98E1-45A19C5E9557}"/>
              </a:ext>
            </a:extLst>
          </p:cNvPr>
          <p:cNvSpPr txBox="1">
            <a:spLocks/>
          </p:cNvSpPr>
          <p:nvPr/>
        </p:nvSpPr>
        <p:spPr>
          <a:xfrm>
            <a:off x="1498906" y="4916464"/>
            <a:ext cx="9825134" cy="188830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fr-FR" sz="2400" b="1" dirty="0">
                <a:latin typeface="Calibri" panose="020F0502020204030204" pitchFamily="34" charset="0"/>
                <a:cs typeface="Calibri" panose="020F0502020204030204" pitchFamily="34" charset="0"/>
              </a:rPr>
              <a:t>Le service de Vie scolaire</a:t>
            </a:r>
          </a:p>
          <a:p>
            <a:pPr marL="0" indent="0">
              <a:buFont typeface="Wingdings 3" charset="2"/>
              <a:buNone/>
            </a:pPr>
            <a:r>
              <a:rPr lang="fr-FR" sz="2000" dirty="0">
                <a:latin typeface="Calibri" panose="020F0502020204030204" pitchFamily="34" charset="0"/>
                <a:cs typeface="Calibri" panose="020F0502020204030204" pitchFamily="34" charset="0"/>
              </a:rPr>
              <a:t>Il est dirigé par les Conseillers principaux d’éducation, accompagnés des Assistants d’éducation. Il organise, gère et anime les temps de l’enfant en dehors de la classe : études, demi pension, suivi des retards et des absences, suivi des punitions et des sanctions</a:t>
            </a:r>
          </a:p>
        </p:txBody>
      </p:sp>
    </p:spTree>
    <p:extLst>
      <p:ext uri="{BB962C8B-B14F-4D97-AF65-F5344CB8AC3E}">
        <p14:creationId xmlns:p14="http://schemas.microsoft.com/office/powerpoint/2010/main" val="30766043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CA95CBDF-30D6-46F7-BD4F-3BFC172CC4DC}"/>
              </a:ext>
            </a:extLst>
          </p:cNvPr>
          <p:cNvSpPr>
            <a:spLocks noGrp="1"/>
          </p:cNvSpPr>
          <p:nvPr>
            <p:ph idx="1"/>
          </p:nvPr>
        </p:nvSpPr>
        <p:spPr>
          <a:xfrm>
            <a:off x="1776447" y="2727583"/>
            <a:ext cx="9522030" cy="3776528"/>
          </a:xfrm>
        </p:spPr>
        <p:txBody>
          <a:bodyPr>
            <a:normAutofit fontScale="85000" lnSpcReduction="20000"/>
          </a:bodyPr>
          <a:lstStyle/>
          <a:p>
            <a:r>
              <a:rPr lang="fr-FR" b="1" dirty="0"/>
              <a:t>1- L’élève est externe</a:t>
            </a:r>
          </a:p>
          <a:p>
            <a:pPr marL="0" indent="0">
              <a:buNone/>
            </a:pPr>
            <a:r>
              <a:rPr lang="fr-FR" dirty="0"/>
              <a:t>A titre exceptionnel, il peut déjeuner à la cantine en achetant un ticket 48h à l’avance à 5,05 €</a:t>
            </a:r>
          </a:p>
          <a:p>
            <a:r>
              <a:rPr lang="fr-FR" b="1" dirty="0"/>
              <a:t>2- L’élève est demi-pensionnaire</a:t>
            </a:r>
          </a:p>
          <a:p>
            <a:pPr marL="0" indent="0">
              <a:buNone/>
            </a:pPr>
            <a:r>
              <a:rPr lang="fr-FR" dirty="0"/>
              <a:t>Il est inscrit au service restauration scolaire. Il ne peut pas être désinscrit en cours de trimestre. </a:t>
            </a:r>
          </a:p>
          <a:p>
            <a:pPr marL="0" indent="0" algn="ctr">
              <a:buNone/>
            </a:pPr>
            <a:r>
              <a:rPr lang="fr-FR" b="1" dirty="0"/>
              <a:t>DP1J - 4,35€ le repas (156,60 € max à l’année) </a:t>
            </a:r>
          </a:p>
          <a:p>
            <a:pPr marL="0" indent="0" algn="ctr">
              <a:buNone/>
            </a:pPr>
            <a:r>
              <a:rPr lang="fr-FR" b="1" dirty="0"/>
              <a:t>DP2J - 4,15€ le repas (298,80 € max à l’année) </a:t>
            </a:r>
          </a:p>
          <a:p>
            <a:pPr marL="0" indent="0" algn="ctr">
              <a:buNone/>
            </a:pPr>
            <a:r>
              <a:rPr lang="fr-FR" b="1" dirty="0"/>
              <a:t>DP3J - 4,00€ le repas (424,00 € max à l’année)</a:t>
            </a:r>
          </a:p>
          <a:p>
            <a:pPr marL="0" indent="0" algn="ctr">
              <a:buNone/>
            </a:pPr>
            <a:r>
              <a:rPr lang="fr-FR" b="1" dirty="0"/>
              <a:t>DP4J - 3,60€ le repas (493,20 € max à l’année)</a:t>
            </a:r>
          </a:p>
          <a:p>
            <a:pPr marL="0" indent="0">
              <a:buNone/>
            </a:pPr>
            <a:r>
              <a:rPr lang="fr-FR" dirty="0"/>
              <a:t>→ la facturation se fait au trimestre, comme c’est un forfait les remises d’ordre sont soumises au règlement du conseil départemental.</a:t>
            </a:r>
          </a:p>
          <a:p>
            <a:pPr marL="0" indent="0">
              <a:buNone/>
            </a:pPr>
            <a:r>
              <a:rPr lang="fr-FR" dirty="0"/>
              <a:t>Les DP 1-2-3 jours peuvent manger au ticket les autres jours si besoin.</a:t>
            </a:r>
          </a:p>
          <a:p>
            <a:pPr marL="0" indent="0">
              <a:buNone/>
            </a:pPr>
            <a:r>
              <a:rPr lang="fr-FR" dirty="0"/>
              <a:t>Possibilité de solliciter le Fonds social collégien pour le règlement de la demi-pension en cas de difficulté financière ponctuelle </a:t>
            </a:r>
          </a:p>
          <a:p>
            <a:pPr marL="0" indent="0">
              <a:buNone/>
            </a:pPr>
            <a:endParaRPr lang="fr-FR" dirty="0"/>
          </a:p>
          <a:p>
            <a:pPr marL="0" indent="0">
              <a:buNone/>
            </a:pPr>
            <a:endParaRPr lang="fr-FR" dirty="0"/>
          </a:p>
        </p:txBody>
      </p:sp>
      <p:sp>
        <p:nvSpPr>
          <p:cNvPr id="6" name="Espace réservé du contenu 2">
            <a:extLst>
              <a:ext uri="{FF2B5EF4-FFF2-40B4-BE49-F238E27FC236}">
                <a16:creationId xmlns:a16="http://schemas.microsoft.com/office/drawing/2014/main" id="{10D872AB-02B4-47D4-AFFB-2F7962E3FD80}"/>
              </a:ext>
            </a:extLst>
          </p:cNvPr>
          <p:cNvSpPr txBox="1">
            <a:spLocks/>
          </p:cNvSpPr>
          <p:nvPr/>
        </p:nvSpPr>
        <p:spPr>
          <a:xfrm>
            <a:off x="1776447" y="678363"/>
            <a:ext cx="9825134" cy="1888299"/>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fr-FR" sz="2600" b="1" dirty="0">
                <a:latin typeface="Calibri" panose="020F0502020204030204" pitchFamily="34" charset="0"/>
                <a:cs typeface="Calibri" panose="020F0502020204030204" pitchFamily="34" charset="0"/>
              </a:rPr>
              <a:t>Le service Santé social</a:t>
            </a:r>
          </a:p>
          <a:p>
            <a:pPr marL="0" indent="0">
              <a:buNone/>
            </a:pPr>
            <a:r>
              <a:rPr lang="fr-FR" sz="2200" dirty="0">
                <a:latin typeface="Calibri" panose="020F0502020204030204" pitchFamily="34" charset="0"/>
                <a:cs typeface="Calibri" panose="020F0502020204030204" pitchFamily="34" charset="0"/>
              </a:rPr>
              <a:t>Il est composé</a:t>
            </a:r>
          </a:p>
          <a:p>
            <a:pPr>
              <a:buFontTx/>
              <a:buChar char="-"/>
            </a:pPr>
            <a:r>
              <a:rPr lang="fr-FR" sz="2200" dirty="0">
                <a:latin typeface="Calibri" panose="020F0502020204030204" pitchFamily="34" charset="0"/>
                <a:cs typeface="Calibri" panose="020F0502020204030204" pitchFamily="34" charset="0"/>
              </a:rPr>
              <a:t>De l’infirmière scolaire (présente deux jours par semaine et sur rendez-vous)</a:t>
            </a:r>
          </a:p>
          <a:p>
            <a:pPr>
              <a:buFontTx/>
              <a:buChar char="-"/>
            </a:pPr>
            <a:r>
              <a:rPr lang="fr-FR" sz="2200" dirty="0">
                <a:latin typeface="Calibri" panose="020F0502020204030204" pitchFamily="34" charset="0"/>
                <a:cs typeface="Calibri" panose="020F0502020204030204" pitchFamily="34" charset="0"/>
              </a:rPr>
              <a:t>De l’assistante sociale (présente trois jours par semaine)</a:t>
            </a:r>
          </a:p>
          <a:p>
            <a:pPr>
              <a:buFontTx/>
              <a:buChar char="-"/>
            </a:pPr>
            <a:r>
              <a:rPr lang="fr-FR" sz="2200" dirty="0">
                <a:latin typeface="Calibri" panose="020F0502020204030204" pitchFamily="34" charset="0"/>
                <a:cs typeface="Calibri" panose="020F0502020204030204" pitchFamily="34" charset="0"/>
              </a:rPr>
              <a:t>De la psychologue (aussi en charge de l’orientation) présente une à deux fois par semaine</a:t>
            </a:r>
          </a:p>
        </p:txBody>
      </p:sp>
    </p:spTree>
    <p:extLst>
      <p:ext uri="{BB962C8B-B14F-4D97-AF65-F5344CB8AC3E}">
        <p14:creationId xmlns:p14="http://schemas.microsoft.com/office/powerpoint/2010/main" val="1642844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9D42284-2BF1-4047-9D28-0443A1792E6D}"/>
              </a:ext>
            </a:extLst>
          </p:cNvPr>
          <p:cNvSpPr>
            <a:spLocks noGrp="1"/>
          </p:cNvSpPr>
          <p:nvPr>
            <p:ph type="title"/>
          </p:nvPr>
        </p:nvSpPr>
        <p:spPr>
          <a:xfrm>
            <a:off x="2780523" y="686740"/>
            <a:ext cx="9638490" cy="1280890"/>
          </a:xfrm>
        </p:spPr>
        <p:txBody>
          <a:bodyPr>
            <a:noAutofit/>
          </a:bodyPr>
          <a:lstStyle/>
          <a:p>
            <a:r>
              <a:rPr lang="fr-FR" b="1" dirty="0">
                <a:latin typeface="Calibri" panose="020F0502020204030204" pitchFamily="34" charset="0"/>
                <a:cs typeface="Calibri" panose="020F0502020204030204" pitchFamily="34" charset="0"/>
              </a:rPr>
              <a:t>La communication avec le collège </a:t>
            </a:r>
          </a:p>
        </p:txBody>
      </p:sp>
      <p:sp>
        <p:nvSpPr>
          <p:cNvPr id="3" name="Espace réservé du contenu 2">
            <a:extLst>
              <a:ext uri="{FF2B5EF4-FFF2-40B4-BE49-F238E27FC236}">
                <a16:creationId xmlns:a16="http://schemas.microsoft.com/office/drawing/2014/main" id="{41D2C2EA-0DD4-458A-BB77-42A140EF1E16}"/>
              </a:ext>
            </a:extLst>
          </p:cNvPr>
          <p:cNvSpPr>
            <a:spLocks noGrp="1"/>
          </p:cNvSpPr>
          <p:nvPr>
            <p:ph idx="1"/>
          </p:nvPr>
        </p:nvSpPr>
        <p:spPr>
          <a:xfrm>
            <a:off x="1147665" y="1967629"/>
            <a:ext cx="10226351" cy="4693229"/>
          </a:xfrm>
        </p:spPr>
        <p:txBody>
          <a:bodyPr>
            <a:normAutofit/>
          </a:bodyPr>
          <a:lstStyle/>
          <a:p>
            <a:r>
              <a:rPr lang="fr-FR" sz="2400" dirty="0">
                <a:latin typeface="Calibri" panose="020F0502020204030204" pitchFamily="34" charset="0"/>
                <a:cs typeface="Calibri" panose="020F0502020204030204" pitchFamily="34" charset="0"/>
              </a:rPr>
              <a:t>Le secrétariat du collège et le service de vie scolaire</a:t>
            </a:r>
          </a:p>
          <a:p>
            <a:pPr marL="0" indent="0">
              <a:buNone/>
            </a:pPr>
            <a:r>
              <a:rPr lang="fr-FR" b="1" dirty="0">
                <a:latin typeface="Calibri" panose="020F0502020204030204" pitchFamily="34" charset="0"/>
                <a:cs typeface="Calibri" panose="020F0502020204030204" pitchFamily="34" charset="0"/>
              </a:rPr>
              <a:t>       </a:t>
            </a:r>
            <a:r>
              <a:rPr lang="fr-FR" sz="2000" b="1" dirty="0">
                <a:latin typeface="Calibri" panose="020F0502020204030204" pitchFamily="34" charset="0"/>
                <a:cs typeface="Calibri" panose="020F0502020204030204" pitchFamily="34" charset="0"/>
              </a:rPr>
              <a:t>04 50 97 25 83 / </a:t>
            </a:r>
            <a:r>
              <a:rPr lang="fr-FR" sz="2000" b="1" u="sng" dirty="0">
                <a:solidFill>
                  <a:srgbClr val="FF0000"/>
                </a:solidFill>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ce.0740157u@ac-grenoble.fr</a:t>
            </a:r>
            <a:r>
              <a:rPr lang="fr-FR" sz="2000" b="1" u="sng" dirty="0">
                <a:solidFill>
                  <a:srgbClr val="FF0000"/>
                </a:solidFill>
                <a:latin typeface="Calibri" panose="020F0502020204030204" pitchFamily="34" charset="0"/>
                <a:cs typeface="Calibri" panose="020F0502020204030204" pitchFamily="34" charset="0"/>
              </a:rPr>
              <a:t> </a:t>
            </a:r>
          </a:p>
          <a:p>
            <a:pPr marL="0" indent="0">
              <a:buNone/>
            </a:pPr>
            <a:r>
              <a:rPr lang="fr-FR" sz="2000" b="1" dirty="0">
                <a:solidFill>
                  <a:srgbClr val="FF0000"/>
                </a:solidFill>
                <a:latin typeface="Calibri" panose="020F0502020204030204" pitchFamily="34" charset="0"/>
                <a:cs typeface="Calibri" panose="020F0502020204030204" pitchFamily="34" charset="0"/>
              </a:rPr>
              <a:t>                                     vie-scolaire.0740157u@ac-grenoble.fr</a:t>
            </a:r>
            <a:endParaRPr lang="fr-FR" sz="2000" dirty="0">
              <a:solidFill>
                <a:srgbClr val="FF0000"/>
              </a:solidFill>
              <a:latin typeface="Calibri" panose="020F0502020204030204" pitchFamily="34" charset="0"/>
              <a:cs typeface="Calibri" panose="020F0502020204030204" pitchFamily="34" charset="0"/>
            </a:endParaRPr>
          </a:p>
          <a:p>
            <a:r>
              <a:rPr lang="fr-FR" sz="2400" dirty="0">
                <a:latin typeface="Calibri" panose="020F0502020204030204" pitchFamily="34" charset="0"/>
                <a:cs typeface="Calibri" panose="020F0502020204030204" pitchFamily="34" charset="0"/>
              </a:rPr>
              <a:t>Pronote </a:t>
            </a:r>
          </a:p>
          <a:p>
            <a:r>
              <a:rPr lang="fr-FR" sz="2400" dirty="0">
                <a:latin typeface="Calibri" panose="020F0502020204030204" pitchFamily="34" charset="0"/>
                <a:cs typeface="Calibri" panose="020F0502020204030204" pitchFamily="34" charset="0"/>
              </a:rPr>
              <a:t>Le site du collège </a:t>
            </a:r>
            <a:r>
              <a:rPr lang="fr-FR" b="1" dirty="0">
                <a:solidFill>
                  <a:srgbClr val="FF0000"/>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https://samivel-bonneville.ent.auvergnerhonealpes.fr/</a:t>
            </a:r>
            <a:endParaRPr lang="fr-FR" sz="2400" dirty="0">
              <a:latin typeface="Calibri" panose="020F0502020204030204" pitchFamily="34" charset="0"/>
              <a:cs typeface="Calibri" panose="020F0502020204030204" pitchFamily="34" charset="0"/>
            </a:endParaRPr>
          </a:p>
          <a:p>
            <a:r>
              <a:rPr lang="fr-FR" sz="2400" dirty="0">
                <a:latin typeface="Calibri" panose="020F0502020204030204" pitchFamily="34" charset="0"/>
                <a:cs typeface="Calibri" panose="020F0502020204030204" pitchFamily="34" charset="0"/>
              </a:rPr>
              <a:t>Les rencontres Parents professeurs (septembre / décembre) et les rendez-vous ponctuels</a:t>
            </a:r>
          </a:p>
          <a:p>
            <a:pPr marL="0" indent="0">
              <a:buNone/>
            </a:pPr>
            <a:endParaRPr lang="fr-FR" sz="2400" b="1" dirty="0">
              <a:latin typeface="Calibri" panose="020F0502020204030204" pitchFamily="34" charset="0"/>
              <a:cs typeface="Calibri" panose="020F0502020204030204" pitchFamily="34" charset="0"/>
            </a:endParaRPr>
          </a:p>
          <a:p>
            <a:endParaRPr lang="fr-FR" dirty="0"/>
          </a:p>
        </p:txBody>
      </p:sp>
      <p:pic>
        <p:nvPicPr>
          <p:cNvPr id="4" name="Image 3">
            <a:extLst>
              <a:ext uri="{FF2B5EF4-FFF2-40B4-BE49-F238E27FC236}">
                <a16:creationId xmlns:a16="http://schemas.microsoft.com/office/drawing/2014/main" id="{F166F567-9EE1-4D0E-836E-BADDFDF89AB3}"/>
              </a:ext>
            </a:extLst>
          </p:cNvPr>
          <p:cNvPicPr>
            <a:picLocks noChangeAspect="1"/>
          </p:cNvPicPr>
          <p:nvPr/>
        </p:nvPicPr>
        <p:blipFill>
          <a:blip r:embed="rId4"/>
          <a:stretch>
            <a:fillRect/>
          </a:stretch>
        </p:blipFill>
        <p:spPr>
          <a:xfrm>
            <a:off x="8425338" y="2318040"/>
            <a:ext cx="2444009" cy="1440000"/>
          </a:xfrm>
          <a:prstGeom prst="rect">
            <a:avLst/>
          </a:prstGeom>
        </p:spPr>
      </p:pic>
    </p:spTree>
    <p:extLst>
      <p:ext uri="{BB962C8B-B14F-4D97-AF65-F5344CB8AC3E}">
        <p14:creationId xmlns:p14="http://schemas.microsoft.com/office/powerpoint/2010/main" val="41794164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E4DB87D0-3CC1-45B1-B429-51EC02C2D39F}"/>
              </a:ext>
            </a:extLst>
          </p:cNvPr>
          <p:cNvSpPr txBox="1"/>
          <p:nvPr/>
        </p:nvSpPr>
        <p:spPr>
          <a:xfrm>
            <a:off x="1173426" y="221688"/>
            <a:ext cx="10723626" cy="646331"/>
          </a:xfrm>
          <a:prstGeom prst="rect">
            <a:avLst/>
          </a:prstGeom>
          <a:noFill/>
        </p:spPr>
        <p:txBody>
          <a:bodyPr wrap="square" rtlCol="0">
            <a:spAutoFit/>
          </a:bodyPr>
          <a:lstStyle/>
          <a:p>
            <a:pPr algn="ctr"/>
            <a:r>
              <a:rPr lang="fr-FR" sz="3600" b="1" dirty="0">
                <a:latin typeface="Calibri" panose="020F0502020204030204" pitchFamily="34" charset="0"/>
                <a:cs typeface="Calibri" panose="020F0502020204030204" pitchFamily="34" charset="0"/>
              </a:rPr>
              <a:t>L’emploi du temps d’une classe de 6</a:t>
            </a:r>
            <a:r>
              <a:rPr lang="fr-FR" sz="3600" b="1" baseline="30000" dirty="0">
                <a:latin typeface="Calibri" panose="020F0502020204030204" pitchFamily="34" charset="0"/>
                <a:cs typeface="Calibri" panose="020F0502020204030204" pitchFamily="34" charset="0"/>
              </a:rPr>
              <a:t>ème</a:t>
            </a:r>
            <a:r>
              <a:rPr lang="fr-FR" sz="3600" b="1" dirty="0">
                <a:latin typeface="Calibri" panose="020F0502020204030204" pitchFamily="34" charset="0"/>
                <a:cs typeface="Calibri" panose="020F0502020204030204" pitchFamily="34" charset="0"/>
              </a:rPr>
              <a:t> </a:t>
            </a:r>
          </a:p>
        </p:txBody>
      </p:sp>
      <p:pic>
        <p:nvPicPr>
          <p:cNvPr id="3" name="Image 2">
            <a:extLst>
              <a:ext uri="{FF2B5EF4-FFF2-40B4-BE49-F238E27FC236}">
                <a16:creationId xmlns:a16="http://schemas.microsoft.com/office/drawing/2014/main" id="{6CFF95CC-E7D2-45FD-80E0-63A84E4224B6}"/>
              </a:ext>
            </a:extLst>
          </p:cNvPr>
          <p:cNvPicPr>
            <a:picLocks noChangeAspect="1"/>
          </p:cNvPicPr>
          <p:nvPr/>
        </p:nvPicPr>
        <p:blipFill>
          <a:blip r:embed="rId2"/>
          <a:stretch>
            <a:fillRect/>
          </a:stretch>
        </p:blipFill>
        <p:spPr>
          <a:xfrm>
            <a:off x="2109666" y="1764234"/>
            <a:ext cx="7560426" cy="3910887"/>
          </a:xfrm>
          <a:prstGeom prst="rect">
            <a:avLst/>
          </a:prstGeom>
        </p:spPr>
      </p:pic>
      <p:sp>
        <p:nvSpPr>
          <p:cNvPr id="4" name="ZoneTexte 3">
            <a:extLst>
              <a:ext uri="{FF2B5EF4-FFF2-40B4-BE49-F238E27FC236}">
                <a16:creationId xmlns:a16="http://schemas.microsoft.com/office/drawing/2014/main" id="{C74D3D93-B8DB-4DC2-850B-148EC22ED083}"/>
              </a:ext>
            </a:extLst>
          </p:cNvPr>
          <p:cNvSpPr txBox="1"/>
          <p:nvPr/>
        </p:nvSpPr>
        <p:spPr>
          <a:xfrm>
            <a:off x="9638371" y="3596361"/>
            <a:ext cx="2417523" cy="400110"/>
          </a:xfrm>
          <a:prstGeom prst="rect">
            <a:avLst/>
          </a:prstGeom>
          <a:noFill/>
          <a:ln w="6350">
            <a:solidFill>
              <a:schemeClr val="tx1"/>
            </a:solidFill>
          </a:ln>
        </p:spPr>
        <p:txBody>
          <a:bodyPr wrap="square" rtlCol="0">
            <a:spAutoFit/>
          </a:bodyPr>
          <a:lstStyle/>
          <a:p>
            <a:r>
              <a:rPr lang="fr-FR" sz="2000" b="1" dirty="0">
                <a:latin typeface="Calibri" panose="020F0502020204030204" pitchFamily="34" charset="0"/>
                <a:cs typeface="Calibri" panose="020F0502020204030204" pitchFamily="34" charset="0"/>
              </a:rPr>
              <a:t>Les dédoublements</a:t>
            </a:r>
          </a:p>
        </p:txBody>
      </p:sp>
      <p:sp>
        <p:nvSpPr>
          <p:cNvPr id="6" name="ZoneTexte 5">
            <a:extLst>
              <a:ext uri="{FF2B5EF4-FFF2-40B4-BE49-F238E27FC236}">
                <a16:creationId xmlns:a16="http://schemas.microsoft.com/office/drawing/2014/main" id="{8CC8336E-490A-4C3D-B29B-763690DEA9F6}"/>
              </a:ext>
            </a:extLst>
          </p:cNvPr>
          <p:cNvSpPr txBox="1"/>
          <p:nvPr/>
        </p:nvSpPr>
        <p:spPr>
          <a:xfrm>
            <a:off x="3313375" y="1090726"/>
            <a:ext cx="2279336" cy="400110"/>
          </a:xfrm>
          <a:prstGeom prst="rect">
            <a:avLst/>
          </a:prstGeom>
          <a:noFill/>
          <a:ln w="6350">
            <a:solidFill>
              <a:schemeClr val="tx1"/>
            </a:solidFill>
          </a:ln>
        </p:spPr>
        <p:txBody>
          <a:bodyPr wrap="square" rtlCol="0">
            <a:spAutoFit/>
          </a:bodyPr>
          <a:lstStyle/>
          <a:p>
            <a:r>
              <a:rPr lang="fr-FR" sz="2000" b="1" dirty="0">
                <a:latin typeface="Calibri" panose="020F0502020204030204" pitchFamily="34" charset="0"/>
                <a:cs typeface="Calibri" panose="020F0502020204030204" pitchFamily="34" charset="0"/>
              </a:rPr>
              <a:t>Devoirs faits</a:t>
            </a:r>
          </a:p>
        </p:txBody>
      </p:sp>
      <p:sp>
        <p:nvSpPr>
          <p:cNvPr id="7" name="ZoneTexte 6">
            <a:extLst>
              <a:ext uri="{FF2B5EF4-FFF2-40B4-BE49-F238E27FC236}">
                <a16:creationId xmlns:a16="http://schemas.microsoft.com/office/drawing/2014/main" id="{4661DEB5-F185-40CC-98B8-5304B812064C}"/>
              </a:ext>
            </a:extLst>
          </p:cNvPr>
          <p:cNvSpPr txBox="1"/>
          <p:nvPr/>
        </p:nvSpPr>
        <p:spPr>
          <a:xfrm>
            <a:off x="10084981" y="1781445"/>
            <a:ext cx="1970913" cy="400110"/>
          </a:xfrm>
          <a:prstGeom prst="rect">
            <a:avLst/>
          </a:prstGeom>
          <a:noFill/>
          <a:ln w="6350">
            <a:solidFill>
              <a:schemeClr val="tx1"/>
            </a:solidFill>
          </a:ln>
        </p:spPr>
        <p:txBody>
          <a:bodyPr wrap="square" rtlCol="0">
            <a:spAutoFit/>
          </a:bodyPr>
          <a:lstStyle/>
          <a:p>
            <a:r>
              <a:rPr lang="fr-FR" sz="2000" b="1" dirty="0">
                <a:latin typeface="Calibri" panose="020F0502020204030204" pitchFamily="34" charset="0"/>
                <a:cs typeface="Calibri" panose="020F0502020204030204" pitchFamily="34" charset="0"/>
              </a:rPr>
              <a:t>La vie de classe</a:t>
            </a:r>
          </a:p>
        </p:txBody>
      </p:sp>
      <p:sp>
        <p:nvSpPr>
          <p:cNvPr id="8" name="ZoneTexte 7">
            <a:extLst>
              <a:ext uri="{FF2B5EF4-FFF2-40B4-BE49-F238E27FC236}">
                <a16:creationId xmlns:a16="http://schemas.microsoft.com/office/drawing/2014/main" id="{626F0F0C-856B-4D60-8111-8290AB90EBF4}"/>
              </a:ext>
            </a:extLst>
          </p:cNvPr>
          <p:cNvSpPr txBox="1"/>
          <p:nvPr/>
        </p:nvSpPr>
        <p:spPr>
          <a:xfrm>
            <a:off x="6565266" y="5938563"/>
            <a:ext cx="1531536" cy="400110"/>
          </a:xfrm>
          <a:prstGeom prst="rect">
            <a:avLst/>
          </a:prstGeom>
          <a:noFill/>
          <a:ln w="6350">
            <a:solidFill>
              <a:schemeClr val="tx1"/>
            </a:solidFill>
          </a:ln>
        </p:spPr>
        <p:txBody>
          <a:bodyPr wrap="square" rtlCol="0">
            <a:spAutoFit/>
          </a:bodyPr>
          <a:lstStyle/>
          <a:p>
            <a:r>
              <a:rPr lang="fr-FR" sz="2000" b="1" dirty="0">
                <a:latin typeface="Calibri" panose="020F0502020204030204" pitchFamily="34" charset="0"/>
                <a:cs typeface="Calibri" panose="020F0502020204030204" pitchFamily="34" charset="0"/>
              </a:rPr>
              <a:t>Les parcours</a:t>
            </a:r>
          </a:p>
        </p:txBody>
      </p:sp>
      <p:sp>
        <p:nvSpPr>
          <p:cNvPr id="9" name="ZoneTexte 8">
            <a:extLst>
              <a:ext uri="{FF2B5EF4-FFF2-40B4-BE49-F238E27FC236}">
                <a16:creationId xmlns:a16="http://schemas.microsoft.com/office/drawing/2014/main" id="{48C25C1F-83AB-40D3-9056-31827CC54263}"/>
              </a:ext>
            </a:extLst>
          </p:cNvPr>
          <p:cNvSpPr txBox="1"/>
          <p:nvPr/>
        </p:nvSpPr>
        <p:spPr>
          <a:xfrm>
            <a:off x="7150029" y="1044931"/>
            <a:ext cx="962416" cy="400110"/>
          </a:xfrm>
          <a:prstGeom prst="rect">
            <a:avLst/>
          </a:prstGeom>
          <a:noFill/>
          <a:ln w="6350">
            <a:solidFill>
              <a:schemeClr val="tx1"/>
            </a:solidFill>
          </a:ln>
        </p:spPr>
        <p:txBody>
          <a:bodyPr wrap="square" rtlCol="0">
            <a:spAutoFit/>
          </a:bodyPr>
          <a:lstStyle/>
          <a:p>
            <a:r>
              <a:rPr lang="fr-FR" sz="2000" b="1" dirty="0">
                <a:latin typeface="Calibri" panose="020F0502020204030204" pitchFamily="34" charset="0"/>
                <a:cs typeface="Calibri" panose="020F0502020204030204" pitchFamily="34" charset="0"/>
              </a:rPr>
              <a:t>L’EMI</a:t>
            </a:r>
          </a:p>
        </p:txBody>
      </p:sp>
      <p:cxnSp>
        <p:nvCxnSpPr>
          <p:cNvPr id="11" name="Connecteur droit avec flèche 10">
            <a:extLst>
              <a:ext uri="{FF2B5EF4-FFF2-40B4-BE49-F238E27FC236}">
                <a16:creationId xmlns:a16="http://schemas.microsoft.com/office/drawing/2014/main" id="{8421B4A9-7494-4830-AAA6-F9F024D6EE82}"/>
              </a:ext>
            </a:extLst>
          </p:cNvPr>
          <p:cNvCxnSpPr>
            <a:cxnSpLocks/>
          </p:cNvCxnSpPr>
          <p:nvPr/>
        </p:nvCxnSpPr>
        <p:spPr>
          <a:xfrm flipH="1" flipV="1">
            <a:off x="4285930" y="2840440"/>
            <a:ext cx="2279336" cy="34780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2" name="Connecteur droit avec flèche 11">
            <a:extLst>
              <a:ext uri="{FF2B5EF4-FFF2-40B4-BE49-F238E27FC236}">
                <a16:creationId xmlns:a16="http://schemas.microsoft.com/office/drawing/2014/main" id="{C7B933B7-E76C-4F53-839D-8624551D7440}"/>
              </a:ext>
            </a:extLst>
          </p:cNvPr>
          <p:cNvCxnSpPr>
            <a:cxnSpLocks/>
          </p:cNvCxnSpPr>
          <p:nvPr/>
        </p:nvCxnSpPr>
        <p:spPr>
          <a:xfrm>
            <a:off x="4997885" y="1500792"/>
            <a:ext cx="645040" cy="168307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BB88104B-D2D4-40A2-AB7F-718FC09A66F6}"/>
              </a:ext>
            </a:extLst>
          </p:cNvPr>
          <p:cNvCxnSpPr>
            <a:cxnSpLocks/>
          </p:cNvCxnSpPr>
          <p:nvPr/>
        </p:nvCxnSpPr>
        <p:spPr>
          <a:xfrm flipH="1" flipV="1">
            <a:off x="5123145" y="3220317"/>
            <a:ext cx="1793000" cy="271824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a16="http://schemas.microsoft.com/office/drawing/2014/main" id="{88B1BF8D-1793-43BE-9BED-53B30F345973}"/>
              </a:ext>
            </a:extLst>
          </p:cNvPr>
          <p:cNvCxnSpPr>
            <a:cxnSpLocks/>
          </p:cNvCxnSpPr>
          <p:nvPr/>
        </p:nvCxnSpPr>
        <p:spPr>
          <a:xfrm flipH="1">
            <a:off x="7462743" y="3872191"/>
            <a:ext cx="2091827" cy="5571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a:extLst>
              <a:ext uri="{FF2B5EF4-FFF2-40B4-BE49-F238E27FC236}">
                <a16:creationId xmlns:a16="http://schemas.microsoft.com/office/drawing/2014/main" id="{A4E26A05-121C-4EB7-94F9-D9834B3E92C4}"/>
              </a:ext>
            </a:extLst>
          </p:cNvPr>
          <p:cNvCxnSpPr>
            <a:cxnSpLocks/>
            <a:stCxn id="7" idx="1"/>
          </p:cNvCxnSpPr>
          <p:nvPr/>
        </p:nvCxnSpPr>
        <p:spPr>
          <a:xfrm flipH="1">
            <a:off x="9219157" y="1981500"/>
            <a:ext cx="865824" cy="124682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43" name="Connecteur droit avec flèche 42">
            <a:extLst>
              <a:ext uri="{FF2B5EF4-FFF2-40B4-BE49-F238E27FC236}">
                <a16:creationId xmlns:a16="http://schemas.microsoft.com/office/drawing/2014/main" id="{24BAD628-D622-4D08-9369-F2E04DFD0753}"/>
              </a:ext>
            </a:extLst>
          </p:cNvPr>
          <p:cNvCxnSpPr>
            <a:cxnSpLocks/>
            <a:stCxn id="8" idx="0"/>
          </p:cNvCxnSpPr>
          <p:nvPr/>
        </p:nvCxnSpPr>
        <p:spPr>
          <a:xfrm flipV="1">
            <a:off x="7331034" y="4905285"/>
            <a:ext cx="1562823" cy="103327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46" name="Connecteur droit avec flèche 45">
            <a:extLst>
              <a:ext uri="{FF2B5EF4-FFF2-40B4-BE49-F238E27FC236}">
                <a16:creationId xmlns:a16="http://schemas.microsoft.com/office/drawing/2014/main" id="{0CB2914A-71EB-4BD4-8B96-A56A59893798}"/>
              </a:ext>
            </a:extLst>
          </p:cNvPr>
          <p:cNvCxnSpPr>
            <a:cxnSpLocks/>
          </p:cNvCxnSpPr>
          <p:nvPr/>
        </p:nvCxnSpPr>
        <p:spPr>
          <a:xfrm>
            <a:off x="7462743" y="1466815"/>
            <a:ext cx="959359" cy="169228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75728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BF44D2E-6A9A-4F7D-908C-82E4E869E202}"/>
              </a:ext>
            </a:extLst>
          </p:cNvPr>
          <p:cNvSpPr>
            <a:spLocks noGrp="1"/>
          </p:cNvSpPr>
          <p:nvPr>
            <p:ph type="title"/>
          </p:nvPr>
        </p:nvSpPr>
        <p:spPr>
          <a:xfrm>
            <a:off x="1640156" y="723750"/>
            <a:ext cx="8911687" cy="778805"/>
          </a:xfrm>
        </p:spPr>
        <p:txBody>
          <a:bodyPr>
            <a:normAutofit/>
          </a:bodyPr>
          <a:lstStyle/>
          <a:p>
            <a:pPr algn="ctr"/>
            <a:r>
              <a:rPr lang="fr-FR" b="1" dirty="0">
                <a:latin typeface="Calibri" panose="020F0502020204030204" pitchFamily="34" charset="0"/>
                <a:cs typeface="Calibri" panose="020F0502020204030204" pitchFamily="34" charset="0"/>
              </a:rPr>
              <a:t>Les parcours et les certifications </a:t>
            </a:r>
          </a:p>
        </p:txBody>
      </p:sp>
      <p:sp>
        <p:nvSpPr>
          <p:cNvPr id="3" name="Espace réservé du contenu 2">
            <a:extLst>
              <a:ext uri="{FF2B5EF4-FFF2-40B4-BE49-F238E27FC236}">
                <a16:creationId xmlns:a16="http://schemas.microsoft.com/office/drawing/2014/main" id="{6D2E59B1-EEC8-4019-9BA8-EC85B869F8CD}"/>
              </a:ext>
            </a:extLst>
          </p:cNvPr>
          <p:cNvSpPr>
            <a:spLocks noGrp="1"/>
          </p:cNvSpPr>
          <p:nvPr>
            <p:ph idx="1"/>
          </p:nvPr>
        </p:nvSpPr>
        <p:spPr>
          <a:xfrm>
            <a:off x="1186587" y="1811066"/>
            <a:ext cx="10897644" cy="4323184"/>
          </a:xfrm>
        </p:spPr>
        <p:txBody>
          <a:bodyPr>
            <a:noAutofit/>
          </a:bodyPr>
          <a:lstStyle/>
          <a:p>
            <a:r>
              <a:rPr lang="fr-FR" sz="2000" u="sng" dirty="0">
                <a:latin typeface="Calibri" panose="020F0502020204030204" pitchFamily="34" charset="0"/>
                <a:cs typeface="Calibri" panose="020F0502020204030204" pitchFamily="34" charset="0"/>
              </a:rPr>
              <a:t>Les parcours institutionnels </a:t>
            </a:r>
            <a:r>
              <a:rPr lang="fr-FR" sz="2000" dirty="0">
                <a:latin typeface="Calibri" panose="020F0502020204030204" pitchFamily="34" charset="0"/>
                <a:cs typeface="Calibri" panose="020F0502020204030204" pitchFamily="34" charset="0"/>
              </a:rPr>
              <a:t>de la 6</a:t>
            </a:r>
            <a:r>
              <a:rPr lang="fr-FR" sz="2000" baseline="30000" dirty="0">
                <a:latin typeface="Calibri" panose="020F0502020204030204" pitchFamily="34" charset="0"/>
                <a:cs typeface="Calibri" panose="020F0502020204030204" pitchFamily="34" charset="0"/>
              </a:rPr>
              <a:t>ème</a:t>
            </a:r>
            <a:r>
              <a:rPr lang="fr-FR" sz="2000" dirty="0">
                <a:latin typeface="Calibri" panose="020F0502020204030204" pitchFamily="34" charset="0"/>
                <a:cs typeface="Calibri" panose="020F0502020204030204" pitchFamily="34" charset="0"/>
              </a:rPr>
              <a:t> à la 3ème</a:t>
            </a:r>
          </a:p>
          <a:p>
            <a:pPr marL="0" indent="0">
              <a:buNone/>
            </a:pPr>
            <a:r>
              <a:rPr lang="fr-FR" sz="2000" dirty="0">
                <a:latin typeface="Calibri" panose="020F0502020204030204" pitchFamily="34" charset="0"/>
                <a:cs typeface="Calibri" panose="020F0502020204030204" pitchFamily="34" charset="0"/>
              </a:rPr>
              <a:t>Parcours d’Education Artistique et Culturel – Parcours Citoyen – Parcours Santé – Parcours Avenir</a:t>
            </a:r>
          </a:p>
          <a:p>
            <a:pPr marL="0" indent="0">
              <a:buNone/>
            </a:pPr>
            <a:r>
              <a:rPr lang="fr-FR" sz="2000" dirty="0">
                <a:latin typeface="Calibri" panose="020F0502020204030204" pitchFamily="34" charset="0"/>
                <a:cs typeface="Calibri" panose="020F0502020204030204" pitchFamily="34" charset="0"/>
              </a:rPr>
              <a:t>Les classes à horaires aménagés : Foot / Musique</a:t>
            </a:r>
          </a:p>
          <a:p>
            <a:pPr marL="0" indent="0">
              <a:buNone/>
            </a:pPr>
            <a:endParaRPr lang="fr-FR" sz="2000" dirty="0">
              <a:latin typeface="Calibri" panose="020F0502020204030204" pitchFamily="34" charset="0"/>
              <a:cs typeface="Calibri" panose="020F0502020204030204" pitchFamily="34" charset="0"/>
            </a:endParaRPr>
          </a:p>
          <a:p>
            <a:r>
              <a:rPr lang="fr-FR" sz="2000" u="sng" dirty="0">
                <a:latin typeface="Calibri" panose="020F0502020204030204" pitchFamily="34" charset="0"/>
                <a:cs typeface="Calibri" panose="020F0502020204030204" pitchFamily="34" charset="0"/>
              </a:rPr>
              <a:t>Les parcours linguistiques</a:t>
            </a:r>
          </a:p>
          <a:p>
            <a:pPr>
              <a:buFontTx/>
              <a:buChar char="-"/>
            </a:pPr>
            <a:r>
              <a:rPr lang="fr-FR" sz="2000" dirty="0">
                <a:latin typeface="Calibri" panose="020F0502020204030204" pitchFamily="34" charset="0"/>
                <a:cs typeface="Calibri" panose="020F0502020204030204" pitchFamily="34" charset="0"/>
              </a:rPr>
              <a:t>La classe bilangue Allemand dès la classe de 6ème</a:t>
            </a:r>
          </a:p>
          <a:p>
            <a:pPr>
              <a:buFontTx/>
              <a:buChar char="-"/>
            </a:pPr>
            <a:r>
              <a:rPr lang="fr-FR" sz="2000" dirty="0">
                <a:latin typeface="Calibri" panose="020F0502020204030204" pitchFamily="34" charset="0"/>
                <a:cs typeface="Calibri" panose="020F0502020204030204" pitchFamily="34" charset="0"/>
              </a:rPr>
              <a:t>Le dispositif EMILE dès la classe de 6</a:t>
            </a:r>
            <a:r>
              <a:rPr lang="fr-FR" sz="2000" baseline="30000" dirty="0">
                <a:latin typeface="Calibri" panose="020F0502020204030204" pitchFamily="34" charset="0"/>
                <a:cs typeface="Calibri" panose="020F0502020204030204" pitchFamily="34" charset="0"/>
              </a:rPr>
              <a:t>ème</a:t>
            </a:r>
            <a:r>
              <a:rPr lang="fr-FR" sz="2000" dirty="0">
                <a:latin typeface="Calibri" panose="020F0502020204030204" pitchFamily="34" charset="0"/>
                <a:cs typeface="Calibri" panose="020F0502020204030204" pitchFamily="34" charset="0"/>
              </a:rPr>
              <a:t> (Ecole les Iles)</a:t>
            </a:r>
          </a:p>
          <a:p>
            <a:pPr>
              <a:buFontTx/>
              <a:buChar char="-"/>
            </a:pPr>
            <a:r>
              <a:rPr lang="fr-FR" sz="2000" dirty="0">
                <a:latin typeface="Calibri" panose="020F0502020204030204" pitchFamily="34" charset="0"/>
                <a:cs typeface="Calibri" panose="020F0502020204030204" pitchFamily="34" charset="0"/>
              </a:rPr>
              <a:t>À partir de la classe de 5</a:t>
            </a:r>
            <a:r>
              <a:rPr lang="fr-FR" sz="2000" baseline="30000" dirty="0">
                <a:latin typeface="Calibri" panose="020F0502020204030204" pitchFamily="34" charset="0"/>
                <a:cs typeface="Calibri" panose="020F0502020204030204" pitchFamily="34" charset="0"/>
              </a:rPr>
              <a:t>ème</a:t>
            </a:r>
            <a:r>
              <a:rPr lang="fr-FR" sz="2000" dirty="0">
                <a:latin typeface="Calibri" panose="020F0502020204030204" pitchFamily="34" charset="0"/>
                <a:cs typeface="Calibri" panose="020F0502020204030204" pitchFamily="34" charset="0"/>
              </a:rPr>
              <a:t> LVB Allemand – Espagnol – Italien – LCA Latin </a:t>
            </a:r>
          </a:p>
          <a:p>
            <a:pPr>
              <a:buFontTx/>
              <a:buChar char="-"/>
            </a:pPr>
            <a:r>
              <a:rPr lang="fr-FR" sz="2000" dirty="0">
                <a:latin typeface="Calibri" panose="020F0502020204030204" pitchFamily="34" charset="0"/>
                <a:cs typeface="Calibri" panose="020F0502020204030204" pitchFamily="34" charset="0"/>
              </a:rPr>
              <a:t>La certification </a:t>
            </a:r>
            <a:r>
              <a:rPr lang="fr-FR" sz="2000" dirty="0" err="1">
                <a:latin typeface="Calibri" panose="020F0502020204030204" pitchFamily="34" charset="0"/>
                <a:cs typeface="Calibri" panose="020F0502020204030204" pitchFamily="34" charset="0"/>
              </a:rPr>
              <a:t>Ev@lang</a:t>
            </a:r>
            <a:r>
              <a:rPr lang="fr-FR" sz="2000" dirty="0">
                <a:latin typeface="Calibri" panose="020F0502020204030204" pitchFamily="34" charset="0"/>
                <a:cs typeface="Calibri" panose="020F0502020204030204" pitchFamily="34" charset="0"/>
              </a:rPr>
              <a:t> en fin de 3ème</a:t>
            </a:r>
          </a:p>
        </p:txBody>
      </p:sp>
    </p:spTree>
    <p:extLst>
      <p:ext uri="{BB962C8B-B14F-4D97-AF65-F5344CB8AC3E}">
        <p14:creationId xmlns:p14="http://schemas.microsoft.com/office/powerpoint/2010/main" val="896714862"/>
      </p:ext>
    </p:extLst>
  </p:cSld>
  <p:clrMapOvr>
    <a:masterClrMapping/>
  </p:clrMapOvr>
</p:sld>
</file>

<file path=ppt/theme/theme1.xml><?xml version="1.0" encoding="utf-8"?>
<a:theme xmlns:a="http://schemas.openxmlformats.org/drawingml/2006/main" name="Brin">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1611</TotalTime>
  <Words>1220</Words>
  <Application>Microsoft Office PowerPoint</Application>
  <PresentationFormat>Grand écran</PresentationFormat>
  <Paragraphs>109</Paragraphs>
  <Slides>13</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13</vt:i4>
      </vt:variant>
    </vt:vector>
  </HeadingPairs>
  <TitlesOfParts>
    <vt:vector size="18" baseType="lpstr">
      <vt:lpstr>Arial</vt:lpstr>
      <vt:lpstr>Calibri</vt:lpstr>
      <vt:lpstr>Century Gothic</vt:lpstr>
      <vt:lpstr>Wingdings 3</vt:lpstr>
      <vt:lpstr>Brin</vt:lpstr>
      <vt:lpstr>Jeudi 22 janvier 2025</vt:lpstr>
      <vt:lpstr>Le collège Samivel – Ses élèves</vt:lpstr>
      <vt:lpstr>Les élèves de 6ème</vt:lpstr>
      <vt:lpstr>Présentation PowerPoint</vt:lpstr>
      <vt:lpstr>Le fonctionnement du collège</vt:lpstr>
      <vt:lpstr>Présentation PowerPoint</vt:lpstr>
      <vt:lpstr>La communication avec le collège </vt:lpstr>
      <vt:lpstr>Présentation PowerPoint</vt:lpstr>
      <vt:lpstr>Les parcours et les certifications </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Mardi 17 décembre 2024</dc:title>
  <dc:creator>principal</dc:creator>
  <cp:lastModifiedBy>principal</cp:lastModifiedBy>
  <cp:revision>48</cp:revision>
  <cp:lastPrinted>2024-12-16T13:09:55Z</cp:lastPrinted>
  <dcterms:created xsi:type="dcterms:W3CDTF">2024-12-13T11:14:47Z</dcterms:created>
  <dcterms:modified xsi:type="dcterms:W3CDTF">2026-01-22T15:52:50Z</dcterms:modified>
</cp:coreProperties>
</file>